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70" r:id="rId3"/>
    <p:sldId id="271" r:id="rId4"/>
    <p:sldId id="264" r:id="rId5"/>
    <p:sldId id="260" r:id="rId6"/>
    <p:sldId id="261" r:id="rId7"/>
    <p:sldId id="262" r:id="rId8"/>
    <p:sldId id="265"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FD74CC-A6CC-46D2-97C8-6DFC1E0B42CF}" type="datetimeFigureOut">
              <a:rPr lang="en-US" smtClean="0"/>
              <a:t>9/17/2020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89B3C9-8544-4D41-B7D5-0F6314EA383C}" type="slidenum">
              <a:rPr lang="en-US" smtClean="0"/>
              <a:t>‹#›</a:t>
            </a:fld>
            <a:endParaRPr lang="en-US"/>
          </a:p>
        </p:txBody>
      </p:sp>
    </p:spTree>
    <p:extLst>
      <p:ext uri="{BB962C8B-B14F-4D97-AF65-F5344CB8AC3E}">
        <p14:creationId xmlns:p14="http://schemas.microsoft.com/office/powerpoint/2010/main" val="643972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latin typeface="Arial" pitchFamily="34" charset="0"/>
                <a:cs typeface="Arial" pitchFamily="34" charset="0"/>
              </a:rPr>
              <a:t>NOTE:</a:t>
            </a:r>
          </a:p>
          <a:p>
            <a:r>
              <a:rPr lang="en-US" i="1" dirty="0">
                <a:latin typeface="Arial" pitchFamily="34" charset="0"/>
                <a:cs typeface="Arial" pitchFamily="34" charset="0"/>
              </a:rPr>
              <a:t>To change the  image on this slide, select the picture and delete it. Then click the Pictures icon in the placeholder to insert your own image.</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A3C37BE-C303-496D-B5CD-85F2937540FC}" type="slidenum">
              <a:rPr kumimoji="0" lang="en-US" sz="1200" b="0" i="0" u="none" strike="noStrike" kern="1200" cap="none" spc="0" normalizeH="0" baseline="0" noProof="0" smtClean="0">
                <a:ln>
                  <a:noFill/>
                </a:ln>
                <a:solidFill>
                  <a:srgbClr val="514843"/>
                </a:solidFill>
                <a:effectLst/>
                <a:uLnTx/>
                <a:uFillTx/>
                <a:latin typeface="Euphemia"/>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srgbClr val="514843"/>
              </a:solidFill>
              <a:effectLst/>
              <a:uLnTx/>
              <a:uFillTx/>
              <a:latin typeface="Euphemia"/>
              <a:ea typeface="+mn-ea"/>
              <a:cs typeface="+mn-cs"/>
            </a:endParaRPr>
          </a:p>
        </p:txBody>
      </p:sp>
    </p:spTree>
    <p:extLst>
      <p:ext uri="{BB962C8B-B14F-4D97-AF65-F5344CB8AC3E}">
        <p14:creationId xmlns:p14="http://schemas.microsoft.com/office/powerpoint/2010/main" val="25718969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02B9795-92DC-40DC-A1CA-9A4B349D7824}" type="datetimeFigureOut">
              <a:rPr lang="en-US" smtClean="0"/>
              <a:pPr/>
              <a:t>9/17/2020</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2466368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2B9795-92DC-40DC-A1CA-9A4B349D7824}" type="datetimeFigureOut">
              <a:rPr lang="en-US" smtClean="0"/>
              <a:pPr/>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1446517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2B9795-92DC-40DC-A1CA-9A4B349D7824}" type="datetimeFigureOut">
              <a:rPr lang="en-US" smtClean="0"/>
              <a:pPr/>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2054577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2B9795-92DC-40DC-A1CA-9A4B349D7824}" type="datetimeFigureOut">
              <a:rPr lang="en-US" smtClean="0"/>
              <a:pPr/>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0FF54DE5-C571-48E8-A5BC-B369434E2F44}" type="slidenum">
              <a:rPr lang="en-US" smtClean="0"/>
              <a:pPr/>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8963715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2B9795-92DC-40DC-A1CA-9A4B349D7824}" type="datetimeFigureOut">
              <a:rPr lang="en-US" smtClean="0"/>
              <a:pPr/>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10552270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02B9795-92DC-40DC-A1CA-9A4B349D7824}" type="datetimeFigureOut">
              <a:rPr lang="en-US" smtClean="0"/>
              <a:pPr/>
              <a:t>9/17/2020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4159663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02B9795-92DC-40DC-A1CA-9A4B349D7824}" type="datetimeFigureOut">
              <a:rPr lang="en-US" smtClean="0"/>
              <a:pPr/>
              <a:t>9/17/2020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146665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2B9795-92DC-40DC-A1CA-9A4B349D7824}"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2838890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02B9795-92DC-40DC-A1CA-9A4B349D7824}" type="datetimeFigureOut">
              <a:rPr lang="en-US" smtClean="0"/>
              <a:t>9/17/2020</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0FF54DE5-C571-48E8-A5BC-B369434E2F44}" type="slidenum">
              <a:rPr lang="en-US" smtClean="0"/>
              <a:t>‹#›</a:t>
            </a:fld>
            <a:endParaRPr lang="en-US"/>
          </a:p>
        </p:txBody>
      </p:sp>
    </p:spTree>
    <p:extLst>
      <p:ext uri="{BB962C8B-B14F-4D97-AF65-F5344CB8AC3E}">
        <p14:creationId xmlns:p14="http://schemas.microsoft.com/office/powerpoint/2010/main" val="35049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en-US" smtClean="0"/>
              <a:t>Click to edit Master title style</a:t>
            </a:r>
            <a:endParaRPr/>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n-US" smtClean="0"/>
              <a:t>Click icon to add picture</a:t>
            </a:r>
            <a:endParaRPr/>
          </a:p>
        </p:txBody>
      </p:sp>
    </p:spTree>
    <p:extLst>
      <p:ext uri="{BB962C8B-B14F-4D97-AF65-F5344CB8AC3E}">
        <p14:creationId xmlns:p14="http://schemas.microsoft.com/office/powerpoint/2010/main" val="3720736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2B9795-92DC-40DC-A1CA-9A4B349D7824}"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2862395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02B9795-92DC-40DC-A1CA-9A4B349D7824}" type="datetimeFigureOut">
              <a:rPr lang="en-US" smtClean="0"/>
              <a:t>9/17/2020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2093825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02B9795-92DC-40DC-A1CA-9A4B349D7824}"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2355227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02B9795-92DC-40DC-A1CA-9A4B349D7824}" type="datetimeFigureOut">
              <a:rPr lang="en-US" smtClean="0"/>
              <a:t>9/17/2020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4185884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2B9795-92DC-40DC-A1CA-9A4B349D7824}" type="datetimeFigureOut">
              <a:rPr lang="en-US" smtClean="0"/>
              <a:t>9/17/2020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3877923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02B9795-92DC-40DC-A1CA-9A4B349D7824}" type="datetimeFigureOut">
              <a:rPr lang="en-US" smtClean="0"/>
              <a:t>9/17/2020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3729862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2B9795-92DC-40DC-A1CA-9A4B349D7824}"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583052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02B9795-92DC-40DC-A1CA-9A4B349D7824}" type="datetimeFigureOut">
              <a:rPr lang="en-US" smtClean="0"/>
              <a:t>9/17/2020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1053176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02B9795-92DC-40DC-A1CA-9A4B349D7824}" type="datetimeFigureOut">
              <a:rPr lang="en-US" smtClean="0"/>
              <a:pPr/>
              <a:t>9/17/2020</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0FF54DE5-C571-48E8-A5BC-B369434E2F44}" type="slidenum">
              <a:rPr lang="en-US" smtClean="0"/>
              <a:pPr/>
              <a:t>‹#›</a:t>
            </a:fld>
            <a:endParaRPr lang="en-US"/>
          </a:p>
        </p:txBody>
      </p:sp>
    </p:spTree>
    <p:extLst>
      <p:ext uri="{BB962C8B-B14F-4D97-AF65-F5344CB8AC3E}">
        <p14:creationId xmlns:p14="http://schemas.microsoft.com/office/powerpoint/2010/main" val="137250883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178473" y="1671143"/>
            <a:ext cx="5734050" cy="2219691"/>
          </a:xfrm>
        </p:spPr>
        <p:txBody>
          <a:bodyPr anchor="ctr">
            <a:normAutofit fontScale="90000"/>
          </a:bodyPr>
          <a:lstStyle/>
          <a:p>
            <a:pPr algn="ctr"/>
            <a:r>
              <a:rPr lang="en-US" dirty="0" smtClean="0">
                <a:solidFill>
                  <a:schemeClr val="bg1"/>
                </a:solidFill>
                <a:latin typeface="Times New Roman" panose="02020603050405020304" pitchFamily="18" charset="0"/>
                <a:cs typeface="Times New Roman" panose="02020603050405020304" pitchFamily="18" charset="0"/>
              </a:rPr>
              <a:t>Orange </a:t>
            </a:r>
            <a:r>
              <a:rPr lang="en-US" dirty="0" smtClean="0">
                <a:solidFill>
                  <a:schemeClr val="bg1"/>
                </a:solidFill>
                <a:latin typeface="Times New Roman" panose="02020603050405020304" pitchFamily="18" charset="0"/>
                <a:cs typeface="Times New Roman" panose="02020603050405020304" pitchFamily="18" charset="0"/>
              </a:rPr>
              <a:t>township public </a:t>
            </a:r>
            <a:r>
              <a:rPr lang="en-US" dirty="0" smtClean="0">
                <a:solidFill>
                  <a:schemeClr val="bg1"/>
                </a:solidFill>
                <a:latin typeface="Times New Roman" panose="02020603050405020304" pitchFamily="18" charset="0"/>
                <a:cs typeface="Times New Roman" panose="02020603050405020304" pitchFamily="18" charset="0"/>
              </a:rPr>
              <a:t>school district </a:t>
            </a:r>
            <a:r>
              <a:rPr lang="en-US" dirty="0" smtClean="0"/>
              <a:t/>
            </a:r>
            <a:br>
              <a:rPr lang="en-US" dirty="0" smtClean="0"/>
            </a:br>
            <a:endParaRPr lang="en-US" dirty="0"/>
          </a:p>
        </p:txBody>
      </p:sp>
      <p:sp>
        <p:nvSpPr>
          <p:cNvPr id="7" name="Subtitle 6"/>
          <p:cNvSpPr>
            <a:spLocks noGrp="1"/>
          </p:cNvSpPr>
          <p:nvPr>
            <p:ph type="subTitle" idx="1"/>
          </p:nvPr>
        </p:nvSpPr>
        <p:spPr>
          <a:xfrm>
            <a:off x="735724" y="4511784"/>
            <a:ext cx="6579476" cy="955565"/>
          </a:xfrm>
        </p:spPr>
        <p:txBody>
          <a:bodyPr>
            <a:noAutofit/>
          </a:bodyPr>
          <a:lstStyle/>
          <a:p>
            <a:r>
              <a:rPr lang="en-US" sz="3200" i="1" dirty="0" smtClean="0">
                <a:solidFill>
                  <a:schemeClr val="bg1"/>
                </a:solidFill>
                <a:latin typeface="Times New Roman" panose="02020603050405020304" pitchFamily="18" charset="0"/>
                <a:cs typeface="Times New Roman" panose="02020603050405020304" pitchFamily="18" charset="0"/>
              </a:rPr>
              <a:t>College Timeline: Students &amp; Parents </a:t>
            </a:r>
            <a:endParaRPr lang="en-US" sz="3200" i="1" dirty="0">
              <a:solidFill>
                <a:schemeClr val="bg1"/>
              </a:solidFill>
              <a:latin typeface="Times New Roman" panose="02020603050405020304" pitchFamily="18" charset="0"/>
              <a:cs typeface="Times New Roman" panose="02020603050405020304" pitchFamily="18" charset="0"/>
            </a:endParaRPr>
          </a:p>
        </p:txBody>
      </p:sp>
      <p:pic>
        <p:nvPicPr>
          <p:cNvPr id="5" name="Picture 2" descr="Team Ninth Grade Composition Notebook College Ruled: Exercise Book 8.5 x 11  Inch 200 Pages With School Calendar 2019-2020 For Students and Teachers ...  Cover For 9th Grade Freshman High School: Publish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67145" y="1671143"/>
            <a:ext cx="4158045" cy="4474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9709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53228"/>
            <a:ext cx="10405241" cy="1080938"/>
          </a:xfrm>
        </p:spPr>
        <p:txBody>
          <a:bodyPr>
            <a:normAutofit/>
          </a:bodyPr>
          <a:lstStyle/>
          <a:p>
            <a:r>
              <a:rPr lang="en-US" sz="3400" dirty="0" smtClean="0">
                <a:latin typeface="Times New Roman" panose="02020603050405020304" pitchFamily="18" charset="0"/>
                <a:cs typeface="Times New Roman" panose="02020603050405020304" pitchFamily="18" charset="0"/>
              </a:rPr>
              <a:t>FRESHMAN YEAR COLLEGE PLANNING TIMELINE</a:t>
            </a:r>
            <a:endParaRPr lang="en-US" sz="3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lvl="0" indent="0">
              <a:spcBef>
                <a:spcPts val="0"/>
              </a:spcBef>
              <a:buNone/>
            </a:pPr>
            <a:r>
              <a:rPr lang="en-US" dirty="0">
                <a:solidFill>
                  <a:srgbClr val="333333"/>
                </a:solidFill>
                <a:latin typeface="Times New Roman" panose="02020603050405020304" pitchFamily="18" charset="0"/>
                <a:cs typeface="Times New Roman" panose="02020603050405020304" pitchFamily="18" charset="0"/>
              </a:rPr>
              <a:t>We have prepared the following planning timeline to help make it easier for you to remember deadline while navigating the exciting process of college/trade school/military exploration and admission. </a:t>
            </a:r>
            <a:r>
              <a:rPr lang="en-US" dirty="0" smtClean="0">
                <a:solidFill>
                  <a:srgbClr val="333333"/>
                </a:solidFill>
                <a:latin typeface="Times New Roman" panose="02020603050405020304" pitchFamily="18" charset="0"/>
                <a:cs typeface="Times New Roman" panose="02020603050405020304" pitchFamily="18" charset="0"/>
              </a:rPr>
              <a:t>The </a:t>
            </a:r>
            <a:r>
              <a:rPr lang="en-US" dirty="0">
                <a:solidFill>
                  <a:srgbClr val="333333"/>
                </a:solidFill>
                <a:latin typeface="Times New Roman" panose="02020603050405020304" pitchFamily="18" charset="0"/>
                <a:cs typeface="Times New Roman" panose="02020603050405020304" pitchFamily="18" charset="0"/>
              </a:rPr>
              <a:t>timeline should provide helpful outline of the important steps you will need to complete over the course of your </a:t>
            </a:r>
            <a:r>
              <a:rPr lang="en-US" dirty="0" smtClean="0">
                <a:solidFill>
                  <a:srgbClr val="333333"/>
                </a:solidFill>
                <a:latin typeface="Times New Roman" panose="02020603050405020304" pitchFamily="18" charset="0"/>
                <a:cs typeface="Times New Roman" panose="02020603050405020304" pitchFamily="18" charset="0"/>
              </a:rPr>
              <a:t>freshman </a:t>
            </a:r>
            <a:r>
              <a:rPr lang="en-US" dirty="0">
                <a:solidFill>
                  <a:srgbClr val="333333"/>
                </a:solidFill>
                <a:latin typeface="Times New Roman" panose="02020603050405020304" pitchFamily="18" charset="0"/>
                <a:cs typeface="Times New Roman" panose="02020603050405020304" pitchFamily="18" charset="0"/>
              </a:rPr>
              <a:t>year in high school.  Your school counselors will always be there to support you ! </a:t>
            </a:r>
          </a:p>
          <a:p>
            <a:endParaRPr lang="en-US" dirty="0"/>
          </a:p>
        </p:txBody>
      </p:sp>
    </p:spTree>
    <p:extLst>
      <p:ext uri="{BB962C8B-B14F-4D97-AF65-F5344CB8AC3E}">
        <p14:creationId xmlns:p14="http://schemas.microsoft.com/office/powerpoint/2010/main" val="3426405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AUGUST</a:t>
            </a:r>
            <a:r>
              <a:rPr lang="en-US" dirty="0" smtClean="0"/>
              <a:t> </a:t>
            </a:r>
            <a:endParaRPr lang="en-US" dirty="0"/>
          </a:p>
        </p:txBody>
      </p:sp>
      <p:sp>
        <p:nvSpPr>
          <p:cNvPr id="3" name="Content Placeholder 2"/>
          <p:cNvSpPr>
            <a:spLocks noGrp="1"/>
          </p:cNvSpPr>
          <p:nvPr>
            <p:ph idx="1"/>
          </p:nvPr>
        </p:nvSpPr>
        <p:spPr/>
        <p:txBody>
          <a:bodyPr>
            <a:normAutofit/>
          </a:bodyPr>
          <a:lstStyle/>
          <a:p>
            <a:pPr algn="just"/>
            <a:r>
              <a:rPr lang="en-US" b="1" dirty="0" smtClean="0">
                <a:solidFill>
                  <a:srgbClr val="222222"/>
                </a:solidFill>
                <a:latin typeface="Times New Roman" panose="02020603050405020304" pitchFamily="18" charset="0"/>
                <a:cs typeface="Times New Roman" panose="02020603050405020304" pitchFamily="18" charset="0"/>
              </a:rPr>
              <a:t>Extracurricular activities </a:t>
            </a:r>
            <a:r>
              <a:rPr lang="en-US" dirty="0" smtClean="0">
                <a:solidFill>
                  <a:srgbClr val="222222"/>
                </a:solidFill>
                <a:latin typeface="Times New Roman" panose="02020603050405020304" pitchFamily="18" charset="0"/>
                <a:cs typeface="Times New Roman" panose="02020603050405020304" pitchFamily="18" charset="0"/>
              </a:rPr>
              <a:t>– </a:t>
            </a:r>
            <a:r>
              <a:rPr lang="en-US" dirty="0" smtClean="0">
                <a:solidFill>
                  <a:srgbClr val="222222"/>
                </a:solidFill>
                <a:latin typeface="Times New Roman" panose="02020603050405020304" pitchFamily="18" charset="0"/>
                <a:cs typeface="Times New Roman" panose="02020603050405020304" pitchFamily="18" charset="0"/>
              </a:rPr>
              <a:t>I</a:t>
            </a:r>
            <a:r>
              <a:rPr lang="en-US" dirty="0" smtClean="0">
                <a:solidFill>
                  <a:srgbClr val="222222"/>
                </a:solidFill>
                <a:latin typeface="Times New Roman" panose="02020603050405020304" pitchFamily="18" charset="0"/>
                <a:cs typeface="Times New Roman" panose="02020603050405020304" pitchFamily="18" charset="0"/>
              </a:rPr>
              <a:t>nvolve yourself in </a:t>
            </a:r>
            <a:r>
              <a:rPr lang="en-US" dirty="0">
                <a:solidFill>
                  <a:srgbClr val="222222"/>
                </a:solidFill>
                <a:latin typeface="Times New Roman" panose="02020603050405020304" pitchFamily="18" charset="0"/>
                <a:cs typeface="Times New Roman" panose="02020603050405020304" pitchFamily="18" charset="0"/>
              </a:rPr>
              <a:t>extracurricular </a:t>
            </a:r>
            <a:r>
              <a:rPr lang="en-US" dirty="0" smtClean="0">
                <a:solidFill>
                  <a:srgbClr val="222222"/>
                </a:solidFill>
                <a:latin typeface="Times New Roman" panose="02020603050405020304" pitchFamily="18" charset="0"/>
                <a:cs typeface="Times New Roman" panose="02020603050405020304" pitchFamily="18" charset="0"/>
              </a:rPr>
              <a:t>activities</a:t>
            </a:r>
            <a:r>
              <a:rPr lang="en-US" dirty="0">
                <a:solidFill>
                  <a:srgbClr val="222222"/>
                </a:solidFill>
                <a:latin typeface="Times New Roman" panose="02020603050405020304" pitchFamily="18" charset="0"/>
                <a:cs typeface="Times New Roman" panose="02020603050405020304" pitchFamily="18" charset="0"/>
              </a:rPr>
              <a:t> </a:t>
            </a:r>
            <a:r>
              <a:rPr lang="en-US" dirty="0" smtClean="0">
                <a:solidFill>
                  <a:srgbClr val="222222"/>
                </a:solidFill>
                <a:latin typeface="Times New Roman" panose="02020603050405020304" pitchFamily="18" charset="0"/>
                <a:cs typeface="Times New Roman" panose="02020603050405020304" pitchFamily="18" charset="0"/>
              </a:rPr>
              <a:t>you will learn more about yourself. </a:t>
            </a:r>
            <a:endParaRPr lang="en-US" dirty="0" smtClean="0">
              <a:solidFill>
                <a:srgbClr val="222222"/>
              </a:solidFill>
              <a:latin typeface="Times New Roman" panose="02020603050405020304" pitchFamily="18" charset="0"/>
              <a:cs typeface="Times New Roman" panose="02020603050405020304" pitchFamily="18" charset="0"/>
            </a:endParaRPr>
          </a:p>
          <a:p>
            <a:pPr algn="just"/>
            <a:r>
              <a:rPr lang="en-US" b="1" dirty="0">
                <a:solidFill>
                  <a:srgbClr val="222222"/>
                </a:solidFill>
                <a:latin typeface="Times New Roman" panose="02020603050405020304" pitchFamily="18" charset="0"/>
                <a:cs typeface="Times New Roman" panose="02020603050405020304" pitchFamily="18" charset="0"/>
              </a:rPr>
              <a:t>H</a:t>
            </a:r>
            <a:r>
              <a:rPr lang="en-US" b="1" dirty="0" smtClean="0">
                <a:solidFill>
                  <a:srgbClr val="222222"/>
                </a:solidFill>
                <a:latin typeface="Times New Roman" panose="02020603050405020304" pitchFamily="18" charset="0"/>
                <a:cs typeface="Times New Roman" panose="02020603050405020304" pitchFamily="18" charset="0"/>
              </a:rPr>
              <a:t>igh School </a:t>
            </a:r>
            <a:r>
              <a:rPr lang="en-US" dirty="0" smtClean="0">
                <a:solidFill>
                  <a:srgbClr val="222222"/>
                </a:solidFill>
                <a:latin typeface="Times New Roman" panose="02020603050405020304" pitchFamily="18" charset="0"/>
                <a:cs typeface="Times New Roman" panose="02020603050405020304" pitchFamily="18" charset="0"/>
              </a:rPr>
              <a:t>- Talk </a:t>
            </a:r>
            <a:r>
              <a:rPr lang="en-US" dirty="0">
                <a:solidFill>
                  <a:srgbClr val="222222"/>
                </a:solidFill>
                <a:latin typeface="Times New Roman" panose="02020603050405020304" pitchFamily="18" charset="0"/>
                <a:cs typeface="Times New Roman" panose="02020603050405020304" pitchFamily="18" charset="0"/>
              </a:rPr>
              <a:t>to your </a:t>
            </a:r>
            <a:r>
              <a:rPr lang="en-US" dirty="0" smtClean="0">
                <a:solidFill>
                  <a:srgbClr val="222222"/>
                </a:solidFill>
                <a:latin typeface="Times New Roman" panose="02020603050405020304" pitchFamily="18" charset="0"/>
                <a:cs typeface="Times New Roman" panose="02020603050405020304" pitchFamily="18" charset="0"/>
              </a:rPr>
              <a:t>parents/guardians </a:t>
            </a:r>
            <a:r>
              <a:rPr lang="en-US" dirty="0">
                <a:solidFill>
                  <a:srgbClr val="222222"/>
                </a:solidFill>
                <a:latin typeface="Times New Roman" panose="02020603050405020304" pitchFamily="18" charset="0"/>
                <a:cs typeface="Times New Roman" panose="02020603050405020304" pitchFamily="18" charset="0"/>
              </a:rPr>
              <a:t>about your goals for high school and beyond.  </a:t>
            </a:r>
            <a:endParaRPr lang="en-US" dirty="0" smtClean="0">
              <a:solidFill>
                <a:srgbClr val="222222"/>
              </a:solidFill>
              <a:latin typeface="Times New Roman" panose="02020603050405020304" pitchFamily="18" charset="0"/>
              <a:cs typeface="Times New Roman" panose="02020603050405020304" pitchFamily="18" charset="0"/>
            </a:endParaRPr>
          </a:p>
          <a:p>
            <a:pPr marL="0" indent="0" algn="just">
              <a:buNone/>
            </a:pPr>
            <a:endParaRPr lang="en-US" dirty="0">
              <a:solidFill>
                <a:srgbClr val="222222"/>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88337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SEPTMEBER</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b="1" dirty="0" smtClean="0">
                <a:solidFill>
                  <a:schemeClr val="bg1"/>
                </a:solidFill>
                <a:latin typeface="Times New Roman" panose="02020603050405020304" pitchFamily="18" charset="0"/>
                <a:cs typeface="Times New Roman" panose="02020603050405020304" pitchFamily="18" charset="0"/>
              </a:rPr>
              <a:t>High </a:t>
            </a:r>
            <a:r>
              <a:rPr lang="en-US" b="1" dirty="0">
                <a:solidFill>
                  <a:schemeClr val="bg1"/>
                </a:solidFill>
                <a:latin typeface="Times New Roman" panose="02020603050405020304" pitchFamily="18" charset="0"/>
                <a:cs typeface="Times New Roman" panose="02020603050405020304" pitchFamily="18" charset="0"/>
              </a:rPr>
              <a:t>S</a:t>
            </a:r>
            <a:r>
              <a:rPr lang="en-US" b="1" dirty="0" smtClean="0">
                <a:solidFill>
                  <a:schemeClr val="bg1"/>
                </a:solidFill>
                <a:latin typeface="Times New Roman" panose="02020603050405020304" pitchFamily="18" charset="0"/>
                <a:cs typeface="Times New Roman" panose="02020603050405020304" pitchFamily="18" charset="0"/>
              </a:rPr>
              <a:t>chool </a:t>
            </a:r>
            <a:r>
              <a:rPr lang="en-US" b="1" dirty="0" smtClean="0">
                <a:solidFill>
                  <a:schemeClr val="bg1"/>
                </a:solidFill>
                <a:latin typeface="Times New Roman" panose="02020603050405020304" pitchFamily="18" charset="0"/>
                <a:cs typeface="Times New Roman" panose="02020603050405020304" pitchFamily="18" charset="0"/>
              </a:rPr>
              <a:t>P</a:t>
            </a:r>
            <a:r>
              <a:rPr lang="en-US" b="1" dirty="0" smtClean="0">
                <a:solidFill>
                  <a:schemeClr val="bg1"/>
                </a:solidFill>
                <a:latin typeface="Times New Roman" panose="02020603050405020304" pitchFamily="18" charset="0"/>
                <a:cs typeface="Times New Roman" panose="02020603050405020304" pitchFamily="18" charset="0"/>
              </a:rPr>
              <a:t>lan</a:t>
            </a:r>
            <a:r>
              <a:rPr lang="en-US" b="1" dirty="0">
                <a:solidFill>
                  <a:schemeClr val="bg1"/>
                </a:solidFill>
                <a:latin typeface="Times New Roman" panose="02020603050405020304" pitchFamily="18" charset="0"/>
                <a:cs typeface="Times New Roman" panose="02020603050405020304" pitchFamily="18" charset="0"/>
              </a:rPr>
              <a:t> </a:t>
            </a:r>
            <a:r>
              <a:rPr lang="en-US" dirty="0" smtClean="0">
                <a:solidFill>
                  <a:schemeClr val="bg1"/>
                </a:solidFill>
                <a:latin typeface="Times New Roman" panose="02020603050405020304" pitchFamily="18" charset="0"/>
                <a:cs typeface="Times New Roman" panose="02020603050405020304" pitchFamily="18" charset="0"/>
              </a:rPr>
              <a:t>- </a:t>
            </a:r>
            <a:r>
              <a:rPr lang="en-US" dirty="0" smtClean="0">
                <a:solidFill>
                  <a:schemeClr val="bg1"/>
                </a:solidFill>
                <a:latin typeface="Times New Roman" panose="02020603050405020304" pitchFamily="18" charset="0"/>
                <a:cs typeface="Times New Roman" panose="02020603050405020304" pitchFamily="18" charset="0"/>
              </a:rPr>
              <a:t>Think </a:t>
            </a:r>
            <a:r>
              <a:rPr lang="en-US" dirty="0">
                <a:solidFill>
                  <a:schemeClr val="bg1"/>
                </a:solidFill>
                <a:latin typeface="Times New Roman" panose="02020603050405020304" pitchFamily="18" charset="0"/>
                <a:cs typeface="Times New Roman" panose="02020603050405020304" pitchFamily="18" charset="0"/>
              </a:rPr>
              <a:t>about what you’d like to accomplish in the next four </a:t>
            </a:r>
            <a:r>
              <a:rPr lang="en-US" dirty="0" smtClean="0">
                <a:solidFill>
                  <a:schemeClr val="bg1"/>
                </a:solidFill>
                <a:latin typeface="Times New Roman" panose="02020603050405020304" pitchFamily="18" charset="0"/>
                <a:cs typeface="Times New Roman" panose="02020603050405020304" pitchFamily="18" charset="0"/>
              </a:rPr>
              <a:t>years (academics, sports, clubs etc.). </a:t>
            </a:r>
            <a:endParaRPr lang="en-US" dirty="0">
              <a:solidFill>
                <a:schemeClr val="bg1"/>
              </a:solidFill>
              <a:latin typeface="Times New Roman" panose="02020603050405020304" pitchFamily="18" charset="0"/>
              <a:cs typeface="Times New Roman" panose="02020603050405020304" pitchFamily="18" charset="0"/>
            </a:endParaRPr>
          </a:p>
          <a:p>
            <a:r>
              <a:rPr lang="en-US" b="1" dirty="0" smtClean="0">
                <a:solidFill>
                  <a:schemeClr val="bg1"/>
                </a:solidFill>
                <a:latin typeface="Times New Roman" panose="02020603050405020304" pitchFamily="18" charset="0"/>
                <a:cs typeface="Times New Roman" panose="02020603050405020304" pitchFamily="18" charset="0"/>
              </a:rPr>
              <a:t>L</a:t>
            </a:r>
            <a:r>
              <a:rPr lang="en-US" b="1" dirty="0" smtClean="0">
                <a:solidFill>
                  <a:schemeClr val="bg1"/>
                </a:solidFill>
                <a:latin typeface="Times New Roman" panose="02020603050405020304" pitchFamily="18" charset="0"/>
                <a:cs typeface="Times New Roman" panose="02020603050405020304" pitchFamily="18" charset="0"/>
              </a:rPr>
              <a:t>evels </a:t>
            </a:r>
            <a:r>
              <a:rPr lang="en-US" b="1" dirty="0">
                <a:solidFill>
                  <a:schemeClr val="bg1"/>
                </a:solidFill>
                <a:latin typeface="Times New Roman" panose="02020603050405020304" pitchFamily="18" charset="0"/>
                <a:cs typeface="Times New Roman" panose="02020603050405020304" pitchFamily="18" charset="0"/>
              </a:rPr>
              <a:t>of </a:t>
            </a:r>
            <a:r>
              <a:rPr lang="en-US" b="1" dirty="0" smtClean="0">
                <a:solidFill>
                  <a:schemeClr val="bg1"/>
                </a:solidFill>
                <a:latin typeface="Times New Roman" panose="02020603050405020304" pitchFamily="18" charset="0"/>
                <a:cs typeface="Times New Roman" panose="02020603050405020304" pitchFamily="18" charset="0"/>
              </a:rPr>
              <a:t>High </a:t>
            </a:r>
            <a:r>
              <a:rPr lang="en-US" b="1" dirty="0">
                <a:solidFill>
                  <a:schemeClr val="bg1"/>
                </a:solidFill>
                <a:latin typeface="Times New Roman" panose="02020603050405020304" pitchFamily="18" charset="0"/>
                <a:cs typeface="Times New Roman" panose="02020603050405020304" pitchFamily="18" charset="0"/>
              </a:rPr>
              <a:t>S</a:t>
            </a:r>
            <a:r>
              <a:rPr lang="en-US" b="1" dirty="0" smtClean="0">
                <a:solidFill>
                  <a:schemeClr val="bg1"/>
                </a:solidFill>
                <a:latin typeface="Times New Roman" panose="02020603050405020304" pitchFamily="18" charset="0"/>
                <a:cs typeface="Times New Roman" panose="02020603050405020304" pitchFamily="18" charset="0"/>
              </a:rPr>
              <a:t>chool courses </a:t>
            </a:r>
            <a:r>
              <a:rPr lang="en-US" dirty="0" smtClean="0">
                <a:solidFill>
                  <a:schemeClr val="bg1"/>
                </a:solidFill>
                <a:latin typeface="Times New Roman" panose="02020603050405020304" pitchFamily="18" charset="0"/>
                <a:cs typeface="Times New Roman" panose="02020603050405020304" pitchFamily="18" charset="0"/>
              </a:rPr>
              <a:t>-  Make sure you have an understanding the level of courses (</a:t>
            </a:r>
            <a:r>
              <a:rPr lang="en-US" dirty="0" smtClean="0">
                <a:solidFill>
                  <a:schemeClr val="bg1"/>
                </a:solidFill>
                <a:latin typeface="Times New Roman" panose="02020603050405020304" pitchFamily="18" charset="0"/>
                <a:cs typeface="Times New Roman" panose="02020603050405020304" pitchFamily="18" charset="0"/>
              </a:rPr>
              <a:t>AP, Honors and General)</a:t>
            </a:r>
            <a:r>
              <a:rPr lang="en-US" dirty="0" smtClean="0">
                <a:solidFill>
                  <a:schemeClr val="bg1"/>
                </a:solidFill>
                <a:latin typeface="Times New Roman" panose="02020603050405020304" pitchFamily="18" charset="0"/>
                <a:cs typeface="Times New Roman" panose="02020603050405020304" pitchFamily="18" charset="0"/>
              </a:rPr>
              <a:t> </a:t>
            </a:r>
            <a:endParaRPr lang="en-US" dirty="0" smtClean="0">
              <a:solidFill>
                <a:schemeClr val="bg1"/>
              </a:solidFill>
              <a:latin typeface="Times New Roman" panose="02020603050405020304" pitchFamily="18" charset="0"/>
              <a:cs typeface="Times New Roman" panose="02020603050405020304" pitchFamily="18" charset="0"/>
            </a:endParaRPr>
          </a:p>
          <a:p>
            <a:r>
              <a:rPr lang="en-US" b="1" dirty="0" smtClean="0">
                <a:solidFill>
                  <a:schemeClr val="bg1"/>
                </a:solidFill>
                <a:latin typeface="Times New Roman" panose="02020603050405020304" pitchFamily="18" charset="0"/>
                <a:cs typeface="Times New Roman" panose="02020603050405020304" pitchFamily="18" charset="0"/>
              </a:rPr>
              <a:t>ACT/SAT</a:t>
            </a:r>
            <a:r>
              <a:rPr lang="en-US" dirty="0" smtClean="0">
                <a:solidFill>
                  <a:schemeClr val="bg1"/>
                </a:solidFill>
                <a:latin typeface="Times New Roman" panose="02020603050405020304" pitchFamily="18" charset="0"/>
                <a:cs typeface="Times New Roman" panose="02020603050405020304" pitchFamily="18" charset="0"/>
              </a:rPr>
              <a:t> – Start </a:t>
            </a:r>
            <a:r>
              <a:rPr lang="en-US" dirty="0" smtClean="0">
                <a:solidFill>
                  <a:schemeClr val="bg1"/>
                </a:solidFill>
                <a:latin typeface="Times New Roman" panose="02020603050405020304" pitchFamily="18" charset="0"/>
                <a:cs typeface="Times New Roman" panose="02020603050405020304" pitchFamily="18" charset="0"/>
              </a:rPr>
              <a:t>studying for the ACT/SAT test it will help with school admission. </a:t>
            </a:r>
            <a:endParaRPr lang="en-US" dirty="0"/>
          </a:p>
        </p:txBody>
      </p:sp>
    </p:spTree>
    <p:extLst>
      <p:ext uri="{BB962C8B-B14F-4D97-AF65-F5344CB8AC3E}">
        <p14:creationId xmlns:p14="http://schemas.microsoft.com/office/powerpoint/2010/main" val="3477883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OCTOBER</a:t>
            </a:r>
            <a:r>
              <a:rPr lang="en-US" dirty="0" smtClean="0"/>
              <a:t> </a:t>
            </a:r>
            <a:endParaRPr lang="en-US" dirty="0"/>
          </a:p>
        </p:txBody>
      </p:sp>
      <p:sp>
        <p:nvSpPr>
          <p:cNvPr id="3" name="Content Placeholder 2"/>
          <p:cNvSpPr>
            <a:spLocks noGrp="1"/>
          </p:cNvSpPr>
          <p:nvPr>
            <p:ph idx="1"/>
          </p:nvPr>
        </p:nvSpPr>
        <p:spPr/>
        <p:txBody>
          <a:bodyPr>
            <a:normAutofit/>
          </a:bodyPr>
          <a:lstStyle/>
          <a:p>
            <a:pPr lvl="0" algn="just"/>
            <a:r>
              <a:rPr lang="en-US" sz="2200" b="1" dirty="0">
                <a:solidFill>
                  <a:srgbClr val="222222"/>
                </a:solidFill>
                <a:latin typeface="Times New Roman" panose="02020603050405020304" pitchFamily="18" charset="0"/>
                <a:cs typeface="Times New Roman" panose="02020603050405020304" pitchFamily="18" charset="0"/>
              </a:rPr>
              <a:t>College Requirements and Admissions </a:t>
            </a:r>
            <a:r>
              <a:rPr lang="en-US" sz="2200" dirty="0">
                <a:solidFill>
                  <a:prstClr val="black"/>
                </a:solidFill>
                <a:latin typeface="Times New Roman" panose="02020603050405020304" pitchFamily="18" charset="0"/>
                <a:cs typeface="Times New Roman" panose="02020603050405020304" pitchFamily="18" charset="0"/>
              </a:rPr>
              <a:t>—</a:t>
            </a:r>
            <a:r>
              <a:rPr lang="en-US" sz="2200" dirty="0">
                <a:solidFill>
                  <a:srgbClr val="222222"/>
                </a:solidFill>
                <a:latin typeface="Times New Roman" panose="02020603050405020304" pitchFamily="18" charset="0"/>
                <a:cs typeface="Times New Roman" panose="02020603050405020304" pitchFamily="18" charset="0"/>
              </a:rPr>
              <a:t> Start exploring the college admission requirements so you have a better understanding what is required.</a:t>
            </a:r>
          </a:p>
          <a:p>
            <a:pPr lvl="0" algn="just"/>
            <a:r>
              <a:rPr lang="en-US" sz="2200" b="1" dirty="0">
                <a:solidFill>
                  <a:srgbClr val="222222"/>
                </a:solidFill>
                <a:latin typeface="Times New Roman" panose="02020603050405020304" pitchFamily="18" charset="0"/>
                <a:cs typeface="Times New Roman" panose="02020603050405020304" pitchFamily="18" charset="0"/>
              </a:rPr>
              <a:t>Extracurricular activities </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a:solidFill>
                  <a:srgbClr val="222222"/>
                </a:solidFill>
                <a:latin typeface="Times New Roman" panose="02020603050405020304" pitchFamily="18" charset="0"/>
                <a:cs typeface="Times New Roman" panose="02020603050405020304" pitchFamily="18" charset="0"/>
              </a:rPr>
              <a:t>It’s important to get involved in your school and your community. Extracurricular activities will help enhance your college and scholarship applications</a:t>
            </a:r>
            <a:r>
              <a:rPr lang="en-US" sz="2200" dirty="0" smtClean="0">
                <a:solidFill>
                  <a:srgbClr val="222222"/>
                </a:solidFill>
                <a:latin typeface="Times New Roman" panose="02020603050405020304" pitchFamily="18" charset="0"/>
                <a:cs typeface="Times New Roman" panose="02020603050405020304" pitchFamily="18" charset="0"/>
              </a:rPr>
              <a:t>.</a:t>
            </a:r>
          </a:p>
          <a:p>
            <a:pPr lvl="0" algn="just"/>
            <a:r>
              <a:rPr lang="en-US" sz="2200" b="1" dirty="0">
                <a:solidFill>
                  <a:srgbClr val="222222"/>
                </a:solidFill>
                <a:latin typeface="Times New Roman" panose="02020603050405020304" pitchFamily="18" charset="0"/>
                <a:cs typeface="Times New Roman" panose="02020603050405020304" pitchFamily="18" charset="0"/>
              </a:rPr>
              <a:t>Discussion with parents/guardian </a:t>
            </a:r>
            <a:r>
              <a:rPr lang="en-US" sz="2200" dirty="0">
                <a:solidFill>
                  <a:prstClr val="black"/>
                </a:solidFill>
                <a:latin typeface="Times New Roman" panose="02020603050405020304" pitchFamily="18" charset="0"/>
                <a:cs typeface="Times New Roman" panose="02020603050405020304" pitchFamily="18" charset="0"/>
              </a:rPr>
              <a:t>— </a:t>
            </a:r>
            <a:r>
              <a:rPr lang="en-US" sz="2200" dirty="0">
                <a:solidFill>
                  <a:srgbClr val="222222"/>
                </a:solidFill>
                <a:latin typeface="Times New Roman" panose="02020603050405020304" pitchFamily="18" charset="0"/>
                <a:cs typeface="Times New Roman" panose="02020603050405020304" pitchFamily="18" charset="0"/>
              </a:rPr>
              <a:t>Have a conversation with your parent/guardian about your progress over the last school year.  What have you learned about yourself?  Possible career interest and goals?  (</a:t>
            </a:r>
            <a:r>
              <a:rPr lang="en-US" sz="2200" dirty="0" err="1">
                <a:solidFill>
                  <a:srgbClr val="222222"/>
                </a:solidFill>
                <a:latin typeface="Times New Roman" panose="02020603050405020304" pitchFamily="18" charset="0"/>
                <a:cs typeface="Times New Roman" panose="02020603050405020304" pitchFamily="18" charset="0"/>
              </a:rPr>
              <a:t>Naviance</a:t>
            </a:r>
            <a:r>
              <a:rPr lang="en-US" sz="2200" dirty="0">
                <a:solidFill>
                  <a:srgbClr val="222222"/>
                </a:solidFill>
                <a:latin typeface="Times New Roman" panose="02020603050405020304" pitchFamily="18" charset="0"/>
                <a:cs typeface="Times New Roman" panose="02020603050405020304" pitchFamily="18" charset="0"/>
              </a:rPr>
              <a:t>)</a:t>
            </a:r>
          </a:p>
          <a:p>
            <a:pPr lvl="0" algn="just"/>
            <a:endParaRPr lang="en-US" sz="2200" dirty="0">
              <a:solidFill>
                <a:srgbClr val="222222"/>
              </a:solidFill>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256041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NOVEMBER</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0"/>
            <a:r>
              <a:rPr lang="en-US" sz="1800" b="1" dirty="0">
                <a:solidFill>
                  <a:prstClr val="black"/>
                </a:solidFill>
                <a:latin typeface="Times New Roman" panose="02020603050405020304" pitchFamily="18" charset="0"/>
                <a:cs typeface="Times New Roman" panose="02020603050405020304" pitchFamily="18" charset="0"/>
              </a:rPr>
              <a:t>Financial Aid </a:t>
            </a:r>
            <a:r>
              <a:rPr lang="en-US" sz="1800" dirty="0">
                <a:solidFill>
                  <a:prstClr val="black"/>
                </a:solidFill>
                <a:latin typeface="Times New Roman" panose="02020603050405020304" pitchFamily="18" charset="0"/>
                <a:cs typeface="Times New Roman" panose="02020603050405020304" pitchFamily="18" charset="0"/>
              </a:rPr>
              <a:t>- Research with your family/guardian financial aid that will assist in covering college cost. The U.S. Department of Education’s Funding Your Education (about federal aid programs). </a:t>
            </a:r>
          </a:p>
          <a:p>
            <a:pPr lvl="0"/>
            <a:r>
              <a:rPr lang="en-US" sz="1800" b="1" dirty="0">
                <a:solidFill>
                  <a:srgbClr val="000000"/>
                </a:solidFill>
                <a:latin typeface="Times New Roman" panose="02020603050405020304" pitchFamily="18" charset="0"/>
                <a:cs typeface="Times New Roman" panose="02020603050405020304" pitchFamily="18" charset="0"/>
              </a:rPr>
              <a:t>College list </a:t>
            </a:r>
            <a:r>
              <a:rPr lang="en-US" sz="1800" dirty="0">
                <a:solidFill>
                  <a:srgbClr val="000000"/>
                </a:solidFill>
                <a:latin typeface="Times New Roman" panose="02020603050405020304" pitchFamily="18" charset="0"/>
                <a:cs typeface="Times New Roman" panose="02020603050405020304" pitchFamily="18" charset="0"/>
              </a:rPr>
              <a:t>– Develop a list of 8 – 10 colleges that you are interested in visiting and attending.</a:t>
            </a:r>
          </a:p>
          <a:p>
            <a:pPr lvl="0"/>
            <a:r>
              <a:rPr lang="en-US" sz="1800" b="1" dirty="0">
                <a:solidFill>
                  <a:srgbClr val="000000"/>
                </a:solidFill>
                <a:latin typeface="Times New Roman" panose="02020603050405020304" pitchFamily="18" charset="0"/>
                <a:cs typeface="Times New Roman" panose="02020603050405020304" pitchFamily="18" charset="0"/>
              </a:rPr>
              <a:t>College Fairs (Virtual College Fairs)</a:t>
            </a:r>
            <a:r>
              <a:rPr lang="en-US" sz="1800" dirty="0">
                <a:solidFill>
                  <a:srgbClr val="000000"/>
                </a:solidFill>
                <a:latin typeface="Times New Roman" panose="02020603050405020304" pitchFamily="18" charset="0"/>
                <a:cs typeface="Times New Roman" panose="02020603050405020304" pitchFamily="18" charset="0"/>
              </a:rPr>
              <a:t> – Most colleges and universities host college fairs and campus through out the school year.  Virtual college fairs are held through out the school year but it is very important that you visit the college campuses.</a:t>
            </a:r>
          </a:p>
          <a:p>
            <a:endParaRPr lang="en-US" dirty="0"/>
          </a:p>
        </p:txBody>
      </p:sp>
    </p:spTree>
    <p:extLst>
      <p:ext uri="{BB962C8B-B14F-4D97-AF65-F5344CB8AC3E}">
        <p14:creationId xmlns:p14="http://schemas.microsoft.com/office/powerpoint/2010/main" val="3373544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DECEMBER &amp; JANUARY </a:t>
            </a:r>
            <a:endParaRPr lang="en-US" dirty="0"/>
          </a:p>
        </p:txBody>
      </p:sp>
      <p:sp>
        <p:nvSpPr>
          <p:cNvPr id="3" name="Content Placeholder 2"/>
          <p:cNvSpPr>
            <a:spLocks noGrp="1"/>
          </p:cNvSpPr>
          <p:nvPr>
            <p:ph idx="1"/>
          </p:nvPr>
        </p:nvSpPr>
        <p:spPr/>
        <p:txBody>
          <a:bodyPr>
            <a:normAutofit/>
          </a:bodyPr>
          <a:lstStyle/>
          <a:p>
            <a:pPr lvl="0"/>
            <a:r>
              <a:rPr lang="en-US" b="1" dirty="0">
                <a:solidFill>
                  <a:prstClr val="black"/>
                </a:solidFill>
                <a:latin typeface="Times New Roman" panose="02020603050405020304" pitchFamily="18" charset="0"/>
                <a:cs typeface="Times New Roman" panose="02020603050405020304" pitchFamily="18" charset="0"/>
              </a:rPr>
              <a:t>College and/or virtual fairs</a:t>
            </a:r>
            <a:r>
              <a:rPr lang="en-US" dirty="0">
                <a:solidFill>
                  <a:prstClr val="black"/>
                </a:solidFill>
                <a:latin typeface="Times New Roman" panose="02020603050405020304" pitchFamily="18" charset="0"/>
                <a:cs typeface="Times New Roman" panose="02020603050405020304" pitchFamily="18" charset="0"/>
              </a:rPr>
              <a:t> – Please visit your college choices for upcoming college campus visit and virtual tours.</a:t>
            </a:r>
          </a:p>
          <a:p>
            <a:pPr lvl="0"/>
            <a:r>
              <a:rPr lang="en-US" b="1" dirty="0" smtClean="0">
                <a:solidFill>
                  <a:prstClr val="black"/>
                </a:solidFill>
                <a:latin typeface="Times New Roman" panose="02020603050405020304" pitchFamily="18" charset="0"/>
                <a:cs typeface="Times New Roman" panose="02020603050405020304" pitchFamily="18" charset="0"/>
              </a:rPr>
              <a:t>Extracurricular </a:t>
            </a:r>
            <a:r>
              <a:rPr lang="en-US" b="1" dirty="0">
                <a:solidFill>
                  <a:prstClr val="black"/>
                </a:solidFill>
                <a:latin typeface="Times New Roman" panose="02020603050405020304" pitchFamily="18" charset="0"/>
                <a:cs typeface="Times New Roman" panose="02020603050405020304" pitchFamily="18" charset="0"/>
              </a:rPr>
              <a:t>activities </a:t>
            </a:r>
            <a:r>
              <a:rPr lang="en-US" dirty="0">
                <a:solidFill>
                  <a:prstClr val="black"/>
                </a:solidFill>
                <a:latin typeface="Times New Roman" panose="02020603050405020304" pitchFamily="18" charset="0"/>
                <a:cs typeface="Times New Roman" panose="02020603050405020304" pitchFamily="18" charset="0"/>
              </a:rPr>
              <a:t>– If you have not joined a club or sports team find one that may interest you it will help with your personal resume.</a:t>
            </a:r>
          </a:p>
          <a:p>
            <a:pPr lvl="0"/>
            <a:r>
              <a:rPr lang="en-US" b="1" dirty="0">
                <a:solidFill>
                  <a:srgbClr val="000000"/>
                </a:solidFill>
                <a:latin typeface="Times New Roman" panose="02020603050405020304" pitchFamily="18" charset="0"/>
                <a:cs typeface="Times New Roman" panose="02020603050405020304" pitchFamily="18" charset="0"/>
              </a:rPr>
              <a:t>School Counselor -  </a:t>
            </a:r>
            <a:r>
              <a:rPr lang="en-US" dirty="0">
                <a:solidFill>
                  <a:srgbClr val="000000"/>
                </a:solidFill>
                <a:latin typeface="Times New Roman" panose="02020603050405020304" pitchFamily="18" charset="0"/>
                <a:cs typeface="Times New Roman" panose="02020603050405020304" pitchFamily="18" charset="0"/>
              </a:rPr>
              <a:t>Check-In with your school counselor about colleges and upcoming programs.</a:t>
            </a:r>
          </a:p>
          <a:p>
            <a:pPr lvl="0"/>
            <a:r>
              <a:rPr lang="en-US" b="1" dirty="0" err="1">
                <a:solidFill>
                  <a:srgbClr val="000000"/>
                </a:solidFill>
                <a:latin typeface="Times New Roman" panose="02020603050405020304" pitchFamily="18" charset="0"/>
                <a:cs typeface="Times New Roman" panose="02020603050405020304" pitchFamily="18" charset="0"/>
              </a:rPr>
              <a:t>Naviance</a:t>
            </a:r>
            <a:r>
              <a:rPr lang="en-US" dirty="0">
                <a:solidFill>
                  <a:srgbClr val="000000"/>
                </a:solidFill>
                <a:latin typeface="Times New Roman" panose="02020603050405020304" pitchFamily="18" charset="0"/>
                <a:cs typeface="Times New Roman" panose="02020603050405020304" pitchFamily="18" charset="0"/>
              </a:rPr>
              <a:t> – Research college admissions and requirements that best matches your academic track record.</a:t>
            </a:r>
            <a:endParaRPr lang="en-US" dirty="0">
              <a:solidFill>
                <a:srgbClr val="222222"/>
              </a:solidFill>
              <a:latin typeface="Times New Roman" panose="02020603050405020304" pitchFamily="18" charset="0"/>
              <a:cs typeface="Times New Roman" panose="02020603050405020304" pitchFamily="18" charset="0"/>
            </a:endParaRPr>
          </a:p>
          <a:p>
            <a:endParaRPr lang="en-US" b="0" i="0" dirty="0">
              <a:solidFill>
                <a:srgbClr val="222222"/>
              </a:solidFill>
              <a:effectLst/>
              <a:latin typeface="Tahoma" panose="020B0604030504040204" pitchFamily="34" charset="0"/>
            </a:endParaRPr>
          </a:p>
        </p:txBody>
      </p:sp>
    </p:spTree>
    <p:extLst>
      <p:ext uri="{BB962C8B-B14F-4D97-AF65-F5344CB8AC3E}">
        <p14:creationId xmlns:p14="http://schemas.microsoft.com/office/powerpoint/2010/main" val="2749389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FEBRUARY &amp; MARCH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0"/>
            <a:r>
              <a:rPr lang="en-US" sz="1700" b="1" dirty="0" smtClean="0">
                <a:solidFill>
                  <a:srgbClr val="000000"/>
                </a:solidFill>
                <a:latin typeface="Times New Roman" panose="02020603050405020304" pitchFamily="18" charset="0"/>
                <a:cs typeface="Times New Roman" panose="02020603050405020304" pitchFamily="18" charset="0"/>
              </a:rPr>
              <a:t>School </a:t>
            </a:r>
            <a:r>
              <a:rPr lang="en-US" sz="1700" b="1" dirty="0">
                <a:solidFill>
                  <a:srgbClr val="000000"/>
                </a:solidFill>
                <a:latin typeface="Times New Roman" panose="02020603050405020304" pitchFamily="18" charset="0"/>
                <a:cs typeface="Times New Roman" panose="02020603050405020304" pitchFamily="18" charset="0"/>
              </a:rPr>
              <a:t>Counselor -  </a:t>
            </a:r>
            <a:r>
              <a:rPr lang="en-US" sz="1700" dirty="0">
                <a:solidFill>
                  <a:srgbClr val="000000"/>
                </a:solidFill>
                <a:latin typeface="Times New Roman" panose="02020603050405020304" pitchFamily="18" charset="0"/>
                <a:cs typeface="Times New Roman" panose="02020603050405020304" pitchFamily="18" charset="0"/>
              </a:rPr>
              <a:t>Check-In with your school counselor about colleges and upcoming programs. </a:t>
            </a:r>
          </a:p>
          <a:p>
            <a:pPr lvl="0"/>
            <a:r>
              <a:rPr lang="en-US" sz="1700" b="1" dirty="0">
                <a:solidFill>
                  <a:srgbClr val="000000"/>
                </a:solidFill>
                <a:latin typeface="Times New Roman" panose="02020603050405020304" pitchFamily="18" charset="0"/>
                <a:cs typeface="Times New Roman" panose="02020603050405020304" pitchFamily="18" charset="0"/>
              </a:rPr>
              <a:t>Mid-Year Transcript </a:t>
            </a:r>
            <a:r>
              <a:rPr lang="en-US" sz="1700" dirty="0">
                <a:solidFill>
                  <a:srgbClr val="000000"/>
                </a:solidFill>
                <a:latin typeface="Times New Roman" panose="02020603050405020304" pitchFamily="18" charset="0"/>
                <a:cs typeface="Times New Roman" panose="02020603050405020304" pitchFamily="18" charset="0"/>
              </a:rPr>
              <a:t>– Colleges may request for your mid-year  transcript.  </a:t>
            </a:r>
          </a:p>
          <a:p>
            <a:pPr lvl="0"/>
            <a:r>
              <a:rPr lang="en-US" sz="1700" b="1" dirty="0">
                <a:solidFill>
                  <a:srgbClr val="000000"/>
                </a:solidFill>
                <a:latin typeface="Times New Roman" panose="02020603050405020304" pitchFamily="18" charset="0"/>
                <a:cs typeface="Times New Roman" panose="02020603050405020304" pitchFamily="18" charset="0"/>
              </a:rPr>
              <a:t>ACT/SAT</a:t>
            </a:r>
            <a:r>
              <a:rPr lang="en-US" sz="1700" dirty="0">
                <a:solidFill>
                  <a:srgbClr val="000000"/>
                </a:solidFill>
                <a:latin typeface="Times New Roman" panose="02020603050405020304" pitchFamily="18" charset="0"/>
                <a:cs typeface="Times New Roman" panose="02020603050405020304" pitchFamily="18" charset="0"/>
              </a:rPr>
              <a:t> – Continue studying for the ACT/SAT.</a:t>
            </a:r>
          </a:p>
          <a:p>
            <a:pPr lvl="0"/>
            <a:r>
              <a:rPr lang="en-US" sz="1700" b="1" dirty="0">
                <a:solidFill>
                  <a:srgbClr val="000000"/>
                </a:solidFill>
                <a:latin typeface="Times New Roman" panose="02020603050405020304" pitchFamily="18" charset="0"/>
                <a:cs typeface="Times New Roman" panose="02020603050405020304" pitchFamily="18" charset="0"/>
              </a:rPr>
              <a:t>College Visits </a:t>
            </a:r>
            <a:r>
              <a:rPr lang="en-US" sz="1700" dirty="0">
                <a:solidFill>
                  <a:srgbClr val="000000"/>
                </a:solidFill>
                <a:latin typeface="Times New Roman" panose="02020603050405020304" pitchFamily="18" charset="0"/>
                <a:cs typeface="Times New Roman" panose="02020603050405020304" pitchFamily="18" charset="0"/>
              </a:rPr>
              <a:t>– Review your list of schools and continue reviewing which schools are a best fit for you. </a:t>
            </a:r>
          </a:p>
          <a:p>
            <a:endParaRPr lang="en-US" dirty="0">
              <a:solidFill>
                <a:srgbClr val="222222"/>
              </a:solidFill>
              <a:latin typeface="Tahoma" panose="020B0604030504040204" pitchFamily="34" charset="0"/>
            </a:endParaRPr>
          </a:p>
          <a:p>
            <a:endParaRPr lang="en-US" dirty="0"/>
          </a:p>
        </p:txBody>
      </p:sp>
    </p:spTree>
    <p:extLst>
      <p:ext uri="{BB962C8B-B14F-4D97-AF65-F5344CB8AC3E}">
        <p14:creationId xmlns:p14="http://schemas.microsoft.com/office/powerpoint/2010/main" val="559432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APRIL MAY &amp; JUNE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lvl="0"/>
            <a:r>
              <a:rPr lang="en-US" sz="1800" b="1" dirty="0">
                <a:solidFill>
                  <a:srgbClr val="000000"/>
                </a:solidFill>
                <a:latin typeface="Times New Roman" panose="02020603050405020304" pitchFamily="18" charset="0"/>
                <a:cs typeface="Times New Roman" panose="02020603050405020304" pitchFamily="18" charset="0"/>
              </a:rPr>
              <a:t>College Search - </a:t>
            </a:r>
            <a:r>
              <a:rPr lang="en-US" sz="1800" dirty="0">
                <a:solidFill>
                  <a:srgbClr val="000000"/>
                </a:solidFill>
                <a:latin typeface="Times New Roman" panose="02020603050405020304" pitchFamily="18" charset="0"/>
                <a:cs typeface="Times New Roman" panose="02020603050405020304" pitchFamily="18" charset="0"/>
              </a:rPr>
              <a:t>Continue to research top 8 to 10 schools.  </a:t>
            </a:r>
          </a:p>
          <a:p>
            <a:pPr lvl="0"/>
            <a:r>
              <a:rPr lang="en-US" sz="1800" b="1" dirty="0">
                <a:solidFill>
                  <a:srgbClr val="000000"/>
                </a:solidFill>
                <a:latin typeface="Times New Roman" panose="02020603050405020304" pitchFamily="18" charset="0"/>
                <a:cs typeface="Times New Roman" panose="02020603050405020304" pitchFamily="18" charset="0"/>
              </a:rPr>
              <a:t>Scholarship - </a:t>
            </a:r>
            <a:r>
              <a:rPr lang="en-US" sz="1800" dirty="0">
                <a:solidFill>
                  <a:srgbClr val="000000"/>
                </a:solidFill>
                <a:latin typeface="Times New Roman" panose="02020603050405020304" pitchFamily="18" charset="0"/>
                <a:cs typeface="Times New Roman" panose="02020603050405020304" pitchFamily="18" charset="0"/>
              </a:rPr>
              <a:t>Continue investigating scholarship sources. </a:t>
            </a:r>
            <a:r>
              <a:rPr lang="en-US" sz="1800" b="1" dirty="0">
                <a:solidFill>
                  <a:srgbClr val="000000"/>
                </a:solidFill>
                <a:latin typeface="Times New Roman" panose="02020603050405020304" pitchFamily="18" charset="0"/>
                <a:cs typeface="Times New Roman" panose="02020603050405020304" pitchFamily="18" charset="0"/>
              </a:rPr>
              <a:t> </a:t>
            </a:r>
          </a:p>
          <a:p>
            <a:pPr lvl="0"/>
            <a:r>
              <a:rPr lang="en-US" sz="1800" b="1" dirty="0">
                <a:solidFill>
                  <a:srgbClr val="000000"/>
                </a:solidFill>
                <a:latin typeface="Times New Roman" panose="02020603050405020304" pitchFamily="18" charset="0"/>
                <a:cs typeface="Times New Roman" panose="02020603050405020304" pitchFamily="18" charset="0"/>
              </a:rPr>
              <a:t>ACT/SAT - </a:t>
            </a:r>
            <a:r>
              <a:rPr lang="en-US" sz="1800" dirty="0">
                <a:solidFill>
                  <a:srgbClr val="000000"/>
                </a:solidFill>
                <a:latin typeface="Times New Roman" panose="02020603050405020304" pitchFamily="18" charset="0"/>
                <a:cs typeface="Times New Roman" panose="02020603050405020304" pitchFamily="18" charset="0"/>
              </a:rPr>
              <a:t>Study for  the  ACT  and/or  SAT  test </a:t>
            </a:r>
            <a:r>
              <a:rPr lang="en-US" sz="1800" b="1" dirty="0">
                <a:solidFill>
                  <a:srgbClr val="000000"/>
                </a:solidFill>
                <a:latin typeface="Times New Roman" panose="02020603050405020304" pitchFamily="18" charset="0"/>
                <a:cs typeface="Times New Roman" panose="02020603050405020304" pitchFamily="18" charset="0"/>
              </a:rPr>
              <a:t>  </a:t>
            </a:r>
          </a:p>
          <a:p>
            <a:pPr lvl="0"/>
            <a:r>
              <a:rPr lang="en-US" sz="1800" b="1" dirty="0">
                <a:solidFill>
                  <a:srgbClr val="000000"/>
                </a:solidFill>
                <a:latin typeface="Times New Roman" panose="02020603050405020304" pitchFamily="18" charset="0"/>
                <a:cs typeface="Times New Roman" panose="02020603050405020304" pitchFamily="18" charset="0"/>
              </a:rPr>
              <a:t>Summer employment - </a:t>
            </a:r>
            <a:r>
              <a:rPr lang="en-US" sz="1800" dirty="0">
                <a:solidFill>
                  <a:srgbClr val="000000"/>
                </a:solidFill>
                <a:latin typeface="Times New Roman" panose="02020603050405020304" pitchFamily="18" charset="0"/>
                <a:cs typeface="Times New Roman" panose="02020603050405020304" pitchFamily="18" charset="0"/>
              </a:rPr>
              <a:t>Finalize summer plans . </a:t>
            </a:r>
            <a:r>
              <a:rPr lang="en-US" sz="1800" b="1" dirty="0">
                <a:solidFill>
                  <a:srgbClr val="000000"/>
                </a:solidFill>
                <a:latin typeface="Times New Roman" panose="02020603050405020304" pitchFamily="18" charset="0"/>
                <a:cs typeface="Times New Roman" panose="02020603050405020304" pitchFamily="18" charset="0"/>
              </a:rPr>
              <a:t> </a:t>
            </a:r>
          </a:p>
          <a:p>
            <a:pPr lvl="0"/>
            <a:r>
              <a:rPr lang="en-US" sz="1800" b="1" dirty="0">
                <a:solidFill>
                  <a:srgbClr val="000000"/>
                </a:solidFill>
                <a:latin typeface="Times New Roman" panose="02020603050405020304" pitchFamily="18" charset="0"/>
                <a:cs typeface="Times New Roman" panose="02020603050405020304" pitchFamily="18" charset="0"/>
              </a:rPr>
              <a:t>Money -   </a:t>
            </a:r>
            <a:r>
              <a:rPr lang="en-US" sz="1800" dirty="0">
                <a:solidFill>
                  <a:srgbClr val="000000"/>
                </a:solidFill>
                <a:latin typeface="Times New Roman" panose="02020603050405020304" pitchFamily="18" charset="0"/>
                <a:cs typeface="Times New Roman" panose="02020603050405020304" pitchFamily="18" charset="0"/>
              </a:rPr>
              <a:t>Begin saving money  from  your  summer  job  for college</a:t>
            </a:r>
            <a:r>
              <a:rPr lang="en-US" sz="1300" dirty="0">
                <a:solidFill>
                  <a:srgbClr val="000000"/>
                </a:solidFill>
                <a:latin typeface="Times New Roman" panose="02020603050405020304" pitchFamily="18" charset="0"/>
                <a:cs typeface="Times New Roman" panose="02020603050405020304" pitchFamily="18" charset="0"/>
              </a:rPr>
              <a:t>.</a:t>
            </a:r>
          </a:p>
          <a:p>
            <a:pPr marL="0" lvl="0">
              <a:spcBef>
                <a:spcPts val="0"/>
              </a:spcBef>
            </a:pPr>
            <a:endParaRPr lang="en-US" dirty="0">
              <a:solidFill>
                <a:prstClr val="white"/>
              </a:solidFill>
            </a:endParaRPr>
          </a:p>
          <a:p>
            <a:endParaRPr lang="en-US" dirty="0"/>
          </a:p>
        </p:txBody>
      </p:sp>
    </p:spTree>
    <p:extLst>
      <p:ext uri="{BB962C8B-B14F-4D97-AF65-F5344CB8AC3E}">
        <p14:creationId xmlns:p14="http://schemas.microsoft.com/office/powerpoint/2010/main" val="737386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1942</TotalTime>
  <Words>602</Words>
  <Application>Microsoft Office PowerPoint</Application>
  <PresentationFormat>Widescreen</PresentationFormat>
  <Paragraphs>38</Paragraphs>
  <Slides>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Euphemia</vt:lpstr>
      <vt:lpstr>Tahoma</vt:lpstr>
      <vt:lpstr>Times New Roman</vt:lpstr>
      <vt:lpstr>Trebuchet MS</vt:lpstr>
      <vt:lpstr>Berlin</vt:lpstr>
      <vt:lpstr>Orange township public school district  </vt:lpstr>
      <vt:lpstr>FRESHMAN YEAR COLLEGE PLANNING TIMELINE</vt:lpstr>
      <vt:lpstr>AUGUST </vt:lpstr>
      <vt:lpstr>SEPTMEBER</vt:lpstr>
      <vt:lpstr>OCTOBER </vt:lpstr>
      <vt:lpstr>NOVEMBER</vt:lpstr>
      <vt:lpstr>DECEMBER &amp; JANUARY </vt:lpstr>
      <vt:lpstr>FEBRUARY &amp; MARCH </vt:lpstr>
      <vt:lpstr>APRIL MAY &amp; JUNE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Orange public school district</dc:title>
  <dc:creator>Franklin Tafur</dc:creator>
  <cp:lastModifiedBy>Franklin Tafur</cp:lastModifiedBy>
  <cp:revision>15</cp:revision>
  <dcterms:created xsi:type="dcterms:W3CDTF">2020-09-14T20:12:34Z</dcterms:created>
  <dcterms:modified xsi:type="dcterms:W3CDTF">2020-09-17T21:09:44Z</dcterms:modified>
</cp:coreProperties>
</file>