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7" r:id="rId2"/>
    <p:sldId id="265" r:id="rId3"/>
    <p:sldId id="258" r:id="rId4"/>
    <p:sldId id="266" r:id="rId5"/>
    <p:sldId id="259" r:id="rId6"/>
    <p:sldId id="260" r:id="rId7"/>
    <p:sldId id="261" r:id="rId8"/>
    <p:sldId id="262" r:id="rId9"/>
    <p:sldId id="264" r:id="rId10"/>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B9EBD0B6-994E-4AFC-B6F0-DA8E4AAD19C8}" type="datetimeFigureOut">
              <a:rPr lang="en-US" smtClean="0"/>
              <a:t>9/17/2020</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B7DC0B7C-5196-4B3D-B7C1-5BDBCFC1DAFB}" type="slidenum">
              <a:rPr lang="en-US" smtClean="0"/>
              <a:t>‹#›</a:t>
            </a:fld>
            <a:endParaRPr lang="en-US"/>
          </a:p>
        </p:txBody>
      </p:sp>
    </p:spTree>
    <p:extLst>
      <p:ext uri="{BB962C8B-B14F-4D97-AF65-F5344CB8AC3E}">
        <p14:creationId xmlns:p14="http://schemas.microsoft.com/office/powerpoint/2010/main" val="218946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latin typeface="Arial" pitchFamily="34" charset="0"/>
                <a:cs typeface="Arial" pitchFamily="34" charset="0"/>
              </a:rPr>
              <a:t>NOTE:</a:t>
            </a:r>
          </a:p>
          <a:p>
            <a:r>
              <a:rPr lang="en-US" i="1" dirty="0">
                <a:latin typeface="Arial" pitchFamily="34" charset="0"/>
                <a:cs typeface="Arial" pitchFamily="34" charset="0"/>
              </a:rPr>
              <a:t>To change the  image on this slide, select the picture and delete it. Then click the Pictures icon in the placeholder to insert your own image.</a:t>
            </a:r>
          </a:p>
        </p:txBody>
      </p:sp>
      <p:sp>
        <p:nvSpPr>
          <p:cNvPr id="4" name="Slide Number Placeholder 3"/>
          <p:cNvSpPr>
            <a:spLocks noGrp="1"/>
          </p:cNvSpPr>
          <p:nvPr>
            <p:ph type="sldNum" sz="quarter" idx="10"/>
          </p:nvPr>
        </p:nvSpPr>
        <p:spPr/>
        <p:txBody>
          <a:bodyPr/>
          <a:lstStyle/>
          <a:p>
            <a:pPr defTabSz="935553">
              <a:defRPr/>
            </a:pPr>
            <a:fld id="{0A3C37BE-C303-496D-B5CD-85F2937540FC}" type="slidenum">
              <a:rPr lang="en-US">
                <a:solidFill>
                  <a:srgbClr val="514843"/>
                </a:solidFill>
                <a:latin typeface="Euphemia"/>
              </a:rPr>
              <a:pPr defTabSz="935553">
                <a:defRPr/>
              </a:pPr>
              <a:t>1</a:t>
            </a:fld>
            <a:endParaRPr lang="en-US">
              <a:solidFill>
                <a:srgbClr val="514843"/>
              </a:solidFill>
              <a:latin typeface="Euphemia"/>
            </a:endParaRPr>
          </a:p>
        </p:txBody>
      </p:sp>
    </p:spTree>
    <p:extLst>
      <p:ext uri="{BB962C8B-B14F-4D97-AF65-F5344CB8AC3E}">
        <p14:creationId xmlns:p14="http://schemas.microsoft.com/office/powerpoint/2010/main" val="29750857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02B9795-92DC-40DC-A1CA-9A4B349D7824}" type="datetimeFigureOut">
              <a:rPr lang="en-US" smtClean="0"/>
              <a:pPr/>
              <a:t>9/17/2020</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752090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02B9795-92DC-40DC-A1CA-9A4B349D7824}" type="datetimeFigureOut">
              <a:rPr lang="en-US" smtClean="0"/>
              <a:pPr/>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1106458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02B9795-92DC-40DC-A1CA-9A4B349D7824}" type="datetimeFigureOut">
              <a:rPr lang="en-US" smtClean="0"/>
              <a:pPr/>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6577158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02B9795-92DC-40DC-A1CA-9A4B349D7824}" type="datetimeFigureOut">
              <a:rPr lang="en-US" smtClean="0"/>
              <a:pPr/>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0FF54DE5-C571-48E8-A5BC-B369434E2F44}" type="slidenum">
              <a:rPr lang="en-US" smtClean="0"/>
              <a:pPr/>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6541457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02B9795-92DC-40DC-A1CA-9A4B349D7824}" type="datetimeFigureOut">
              <a:rPr lang="en-US" smtClean="0"/>
              <a:pPr/>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33767629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02B9795-92DC-40DC-A1CA-9A4B349D7824}" type="datetimeFigureOut">
              <a:rPr lang="en-US" smtClean="0"/>
              <a:pPr/>
              <a:t>9/17/2020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26384593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02B9795-92DC-40DC-A1CA-9A4B349D7824}" type="datetimeFigureOut">
              <a:rPr lang="en-US" smtClean="0"/>
              <a:pPr/>
              <a:t>9/17/2020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18460020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2B9795-92DC-40DC-A1CA-9A4B349D7824}"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2168783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402B9795-92DC-40DC-A1CA-9A4B349D7824}" type="datetimeFigureOut">
              <a:rPr lang="en-US" smtClean="0"/>
              <a:t>9/17/2020</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0FF54DE5-C571-48E8-A5BC-B369434E2F44}" type="slidenum">
              <a:rPr lang="en-US" smtClean="0"/>
              <a:t>‹#›</a:t>
            </a:fld>
            <a:endParaRPr lang="en-US"/>
          </a:p>
        </p:txBody>
      </p:sp>
    </p:spTree>
    <p:extLst>
      <p:ext uri="{BB962C8B-B14F-4D97-AF65-F5344CB8AC3E}">
        <p14:creationId xmlns:p14="http://schemas.microsoft.com/office/powerpoint/2010/main" val="3963910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2292094"/>
            <a:ext cx="5734050" cy="2219691"/>
          </a:xfrm>
        </p:spPr>
        <p:txBody>
          <a:bodyPr anchor="ctr">
            <a:normAutofit/>
          </a:bodyPr>
          <a:lstStyle>
            <a:lvl1pPr algn="l">
              <a:defRPr sz="4400" cap="all" baseline="0"/>
            </a:lvl1pPr>
          </a:lstStyle>
          <a:p>
            <a:r>
              <a:rPr lang="en-US" smtClean="0"/>
              <a:t>Click to edit Master title style</a:t>
            </a:r>
            <a:endParaRPr/>
          </a:p>
        </p:txBody>
      </p:sp>
      <p:sp>
        <p:nvSpPr>
          <p:cNvPr id="3" name="Subtitle 2"/>
          <p:cNvSpPr>
            <a:spLocks noGrp="1"/>
          </p:cNvSpPr>
          <p:nvPr>
            <p:ph type="subTitle" idx="1"/>
          </p:nvPr>
        </p:nvSpPr>
        <p:spPr>
          <a:xfrm>
            <a:off x="1104900" y="4511784"/>
            <a:ext cx="5734050"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a:p>
        </p:txBody>
      </p:sp>
      <p:sp>
        <p:nvSpPr>
          <p:cNvPr id="11" name="Picture Placeholder 10" descr="An empty placeholder to add an image. Click on the placeholder and select the image that you wish to add."/>
          <p:cNvSpPr>
            <a:spLocks noGrp="1"/>
          </p:cNvSpPr>
          <p:nvPr>
            <p:ph type="pic" sz="quarter" idx="13"/>
          </p:nvPr>
        </p:nvSpPr>
        <p:spPr>
          <a:xfrm>
            <a:off x="6981063" y="1310656"/>
            <a:ext cx="5210937" cy="4208604"/>
          </a:xfrm>
          <a:solidFill>
            <a:schemeClr val="tx1">
              <a:lumMod val="20000"/>
              <a:lumOff val="80000"/>
            </a:schemeClr>
          </a:solidFill>
        </p:spPr>
        <p:txBody>
          <a:bodyPr tIns="1005840"/>
          <a:lstStyle>
            <a:lvl1pPr marL="0" indent="0" algn="ctr">
              <a:buNone/>
              <a:defRPr/>
            </a:lvl1pPr>
          </a:lstStyle>
          <a:p>
            <a:r>
              <a:rPr lang="en-US" smtClean="0"/>
              <a:t>Click icon to add picture</a:t>
            </a:r>
            <a:endParaRPr/>
          </a:p>
        </p:txBody>
      </p:sp>
    </p:spTree>
    <p:extLst>
      <p:ext uri="{BB962C8B-B14F-4D97-AF65-F5344CB8AC3E}">
        <p14:creationId xmlns:p14="http://schemas.microsoft.com/office/powerpoint/2010/main" val="3911679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2B9795-92DC-40DC-A1CA-9A4B349D7824}"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3062497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02B9795-92DC-40DC-A1CA-9A4B349D7824}"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1175776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02B9795-92DC-40DC-A1CA-9A4B349D7824}" type="datetimeFigureOut">
              <a:rPr lang="en-US" smtClean="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1078143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02B9795-92DC-40DC-A1CA-9A4B349D7824}" type="datetimeFigureOut">
              <a:rPr lang="en-US" smtClean="0"/>
              <a:t>9/17/2020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2783144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02B9795-92DC-40DC-A1CA-9A4B349D7824}" type="datetimeFigureOut">
              <a:rPr lang="en-US" smtClean="0"/>
              <a:t>9/17/2020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1661413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402B9795-92DC-40DC-A1CA-9A4B349D7824}" type="datetimeFigureOut">
              <a:rPr lang="en-US" smtClean="0"/>
              <a:t>9/17/2020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3853883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02B9795-92DC-40DC-A1CA-9A4B349D7824}" type="datetimeFigureOut">
              <a:rPr lang="en-US" smtClean="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1557285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02B9795-92DC-40DC-A1CA-9A4B349D7824}" type="datetimeFigureOut">
              <a:rPr lang="en-US" smtClean="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1963687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02B9795-92DC-40DC-A1CA-9A4B349D7824}" type="datetimeFigureOut">
              <a:rPr lang="en-US" smtClean="0"/>
              <a:pPr/>
              <a:t>9/17/2020</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0FF54DE5-C571-48E8-A5BC-B369434E2F44}" type="slidenum">
              <a:rPr lang="en-US" smtClean="0"/>
              <a:pPr/>
              <a:t>‹#›</a:t>
            </a:fld>
            <a:endParaRPr lang="en-US"/>
          </a:p>
        </p:txBody>
      </p:sp>
    </p:spTree>
    <p:extLst>
      <p:ext uri="{BB962C8B-B14F-4D97-AF65-F5344CB8AC3E}">
        <p14:creationId xmlns:p14="http://schemas.microsoft.com/office/powerpoint/2010/main" val="115483312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252044" y="851339"/>
            <a:ext cx="5734050" cy="2219691"/>
          </a:xfrm>
        </p:spPr>
        <p:txBody>
          <a:bodyPr anchor="ctr">
            <a:normAutofit fontScale="90000"/>
          </a:bodyPr>
          <a:lstStyle/>
          <a:p>
            <a:pPr algn="ctr"/>
            <a:r>
              <a:rPr lang="en-US" sz="4900" dirty="0" smtClean="0">
                <a:solidFill>
                  <a:schemeClr val="bg1"/>
                </a:solidFill>
                <a:latin typeface="Times New Roman" panose="02020603050405020304" pitchFamily="18" charset="0"/>
                <a:cs typeface="Times New Roman" panose="02020603050405020304" pitchFamily="18" charset="0"/>
              </a:rPr>
              <a:t>Orange </a:t>
            </a:r>
            <a:r>
              <a:rPr lang="en-US" sz="4900" dirty="0" smtClean="0">
                <a:solidFill>
                  <a:schemeClr val="bg1"/>
                </a:solidFill>
                <a:latin typeface="Times New Roman" panose="02020603050405020304" pitchFamily="18" charset="0"/>
                <a:cs typeface="Times New Roman" panose="02020603050405020304" pitchFamily="18" charset="0"/>
              </a:rPr>
              <a:t>township public </a:t>
            </a:r>
            <a:r>
              <a:rPr lang="en-US" sz="4900" dirty="0" smtClean="0">
                <a:solidFill>
                  <a:schemeClr val="bg1"/>
                </a:solidFill>
                <a:latin typeface="Times New Roman" panose="02020603050405020304" pitchFamily="18" charset="0"/>
                <a:cs typeface="Times New Roman" panose="02020603050405020304" pitchFamily="18" charset="0"/>
              </a:rPr>
              <a:t>school district </a:t>
            </a:r>
            <a:r>
              <a:rPr lang="en-US" dirty="0" smtClean="0"/>
              <a:t/>
            </a:r>
            <a:br>
              <a:rPr lang="en-US" dirty="0" smtClean="0"/>
            </a:br>
            <a:endParaRPr lang="en-US" dirty="0"/>
          </a:p>
        </p:txBody>
      </p:sp>
      <p:sp>
        <p:nvSpPr>
          <p:cNvPr id="7" name="Subtitle 6"/>
          <p:cNvSpPr>
            <a:spLocks noGrp="1"/>
          </p:cNvSpPr>
          <p:nvPr>
            <p:ph type="subTitle" idx="1"/>
          </p:nvPr>
        </p:nvSpPr>
        <p:spPr>
          <a:xfrm>
            <a:off x="756745" y="4511784"/>
            <a:ext cx="6474372" cy="955565"/>
          </a:xfrm>
        </p:spPr>
        <p:txBody>
          <a:bodyPr>
            <a:noAutofit/>
          </a:bodyPr>
          <a:lstStyle/>
          <a:p>
            <a:r>
              <a:rPr lang="en-US" sz="3200" i="1" dirty="0" smtClean="0">
                <a:solidFill>
                  <a:schemeClr val="bg1"/>
                </a:solidFill>
                <a:latin typeface="Times New Roman" panose="02020603050405020304" pitchFamily="18" charset="0"/>
                <a:cs typeface="Times New Roman" panose="02020603050405020304" pitchFamily="18" charset="0"/>
              </a:rPr>
              <a:t>College Timeline: Students &amp; Parents </a:t>
            </a:r>
            <a:endParaRPr lang="en-US" sz="3200" i="1" dirty="0">
              <a:solidFill>
                <a:schemeClr val="bg1"/>
              </a:solidFill>
              <a:latin typeface="Times New Roman" panose="02020603050405020304" pitchFamily="18" charset="0"/>
              <a:cs typeface="Times New Roman" panose="02020603050405020304" pitchFamily="18" charset="0"/>
            </a:endParaRPr>
          </a:p>
        </p:txBody>
      </p:sp>
      <p:pic>
        <p:nvPicPr>
          <p:cNvPr id="3074" name="Picture 2" descr="Team Eleventh Grade Composition Notebook College Ruled: Exercise Book 8.5 x  11 Inch 200 Pages Wit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51228" y="851339"/>
            <a:ext cx="3813503" cy="50449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7268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 y="753228"/>
            <a:ext cx="10405240" cy="1080938"/>
          </a:xfrm>
        </p:spPr>
        <p:txBody>
          <a:bodyPr/>
          <a:lstStyle/>
          <a:p>
            <a:pPr algn="ctr"/>
            <a:r>
              <a:rPr lang="en-US" dirty="0">
                <a:latin typeface="Times New Roman" panose="02020603050405020304" pitchFamily="18" charset="0"/>
                <a:cs typeface="Times New Roman" panose="02020603050405020304" pitchFamily="18" charset="0"/>
              </a:rPr>
              <a:t>Junior Year College Planning Timeline</a:t>
            </a:r>
          </a:p>
        </p:txBody>
      </p:sp>
      <p:sp>
        <p:nvSpPr>
          <p:cNvPr id="6" name="Content Placeholder 5"/>
          <p:cNvSpPr>
            <a:spLocks noGrp="1"/>
          </p:cNvSpPr>
          <p:nvPr>
            <p:ph idx="1"/>
          </p:nvPr>
        </p:nvSpPr>
        <p:spPr/>
        <p:txBody>
          <a:bodyPr/>
          <a:lstStyle/>
          <a:p>
            <a:pPr marL="0" indent="0">
              <a:spcBef>
                <a:spcPts val="0"/>
              </a:spcBef>
              <a:buNone/>
            </a:pPr>
            <a:endParaRPr lang="en-US" b="1" dirty="0" smtClean="0">
              <a:solidFill>
                <a:srgbClr val="333333"/>
              </a:solidFill>
              <a:latin typeface="Gautami"/>
            </a:endParaRPr>
          </a:p>
          <a:p>
            <a:pPr marL="0" indent="0">
              <a:spcBef>
                <a:spcPts val="0"/>
              </a:spcBef>
              <a:buNone/>
            </a:pPr>
            <a:r>
              <a:rPr lang="en-US" b="1" dirty="0" smtClean="0">
                <a:solidFill>
                  <a:srgbClr val="333333"/>
                </a:solidFill>
                <a:latin typeface="Times New Roman" panose="02020603050405020304" pitchFamily="18" charset="0"/>
                <a:cs typeface="Times New Roman" panose="02020603050405020304" pitchFamily="18" charset="0"/>
              </a:rPr>
              <a:t>We have prepared the following planning timeline to help make it easier for you to remember deadline while navigating the exciting process of college/trade school/military exploration and admission.  The timeline should provide helpful outline of the important steps you will need to complete over the course of your junior year in high school.  Your school counselors will always be there to support you ! </a:t>
            </a:r>
          </a:p>
        </p:txBody>
      </p:sp>
    </p:spTree>
    <p:extLst>
      <p:ext uri="{BB962C8B-B14F-4D97-AF65-F5344CB8AC3E}">
        <p14:creationId xmlns:p14="http://schemas.microsoft.com/office/powerpoint/2010/main" val="3174013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AUGUST</a:t>
            </a:r>
            <a:r>
              <a:rPr lang="en-US" dirty="0" smtClean="0"/>
              <a:t>  </a:t>
            </a:r>
            <a:endParaRPr lang="en-US" dirty="0"/>
          </a:p>
        </p:txBody>
      </p:sp>
      <p:sp>
        <p:nvSpPr>
          <p:cNvPr id="3" name="Content Placeholder 2"/>
          <p:cNvSpPr>
            <a:spLocks noGrp="1"/>
          </p:cNvSpPr>
          <p:nvPr>
            <p:ph idx="1"/>
          </p:nvPr>
        </p:nvSpPr>
        <p:spPr>
          <a:xfrm>
            <a:off x="680320" y="2074114"/>
            <a:ext cx="9613861" cy="4200562"/>
          </a:xfrm>
        </p:spPr>
        <p:txBody>
          <a:bodyPr>
            <a:noAutofit/>
          </a:bodyPr>
          <a:lstStyle/>
          <a:p>
            <a:pPr marL="0">
              <a:spcBef>
                <a:spcPts val="0"/>
              </a:spcBef>
            </a:pPr>
            <a:r>
              <a:rPr lang="en-US" sz="2800" dirty="0">
                <a:solidFill>
                  <a:srgbClr val="333333"/>
                </a:solidFill>
                <a:latin typeface="Times New Roman" panose="02020603050405020304" pitchFamily="18" charset="0"/>
                <a:cs typeface="Times New Roman" panose="02020603050405020304" pitchFamily="18" charset="0"/>
              </a:rPr>
              <a:t>Identify sources of college and career information </a:t>
            </a:r>
            <a:r>
              <a:rPr lang="en-US" sz="2800" dirty="0" smtClean="0">
                <a:solidFill>
                  <a:srgbClr val="333333"/>
                </a:solidFill>
                <a:latin typeface="Times New Roman" panose="02020603050405020304" pitchFamily="18" charset="0"/>
                <a:cs typeface="Times New Roman" panose="02020603050405020304" pitchFamily="18" charset="0"/>
              </a:rPr>
              <a:t>in </a:t>
            </a:r>
            <a:r>
              <a:rPr lang="en-US" sz="2800" dirty="0" err="1" smtClean="0">
                <a:solidFill>
                  <a:srgbClr val="333333"/>
                </a:solidFill>
                <a:latin typeface="Times New Roman" panose="02020603050405020304" pitchFamily="18" charset="0"/>
                <a:cs typeface="Times New Roman" panose="02020603050405020304" pitchFamily="18" charset="0"/>
              </a:rPr>
              <a:t>Naviance</a:t>
            </a:r>
            <a:r>
              <a:rPr lang="en-US" sz="2800" dirty="0" smtClean="0">
                <a:solidFill>
                  <a:srgbClr val="333333"/>
                </a:solidFill>
                <a:latin typeface="Times New Roman" panose="02020603050405020304" pitchFamily="18" charset="0"/>
                <a:cs typeface="Times New Roman" panose="02020603050405020304" pitchFamily="18" charset="0"/>
              </a:rPr>
              <a:t>. </a:t>
            </a:r>
            <a:r>
              <a:rPr lang="en-US" sz="2800" dirty="0">
                <a:solidFill>
                  <a:srgbClr val="333333"/>
                </a:solidFill>
                <a:latin typeface="Times New Roman" panose="02020603050405020304" pitchFamily="18" charset="0"/>
                <a:cs typeface="Times New Roman" panose="02020603050405020304" pitchFamily="18" charset="0"/>
              </a:rPr>
              <a:t> </a:t>
            </a:r>
            <a:endParaRPr lang="en-US" sz="2800" dirty="0" smtClean="0">
              <a:solidFill>
                <a:srgbClr val="333333"/>
              </a:solidFill>
              <a:latin typeface="Times New Roman" panose="02020603050405020304" pitchFamily="18" charset="0"/>
              <a:cs typeface="Times New Roman" panose="02020603050405020304" pitchFamily="18" charset="0"/>
            </a:endParaRPr>
          </a:p>
          <a:p>
            <a:pPr marL="0">
              <a:spcBef>
                <a:spcPts val="0"/>
              </a:spcBef>
            </a:pPr>
            <a:r>
              <a:rPr lang="en-US" sz="2800" dirty="0" smtClean="0">
                <a:solidFill>
                  <a:srgbClr val="333333"/>
                </a:solidFill>
                <a:latin typeface="Times New Roman" panose="02020603050405020304" pitchFamily="18" charset="0"/>
                <a:cs typeface="Times New Roman" panose="02020603050405020304" pitchFamily="18" charset="0"/>
              </a:rPr>
              <a:t>Visit a few colleges and their campus with the family.  </a:t>
            </a:r>
            <a:r>
              <a:rPr lang="en-US" sz="2800" dirty="0">
                <a:solidFill>
                  <a:srgbClr val="333333"/>
                </a:solidFill>
                <a:latin typeface="Times New Roman" panose="02020603050405020304" pitchFamily="18" charset="0"/>
                <a:cs typeface="Times New Roman" panose="02020603050405020304" pitchFamily="18" charset="0"/>
              </a:rPr>
              <a:t> </a:t>
            </a:r>
            <a:endParaRPr lang="en-US" sz="2800" dirty="0" smtClean="0">
              <a:solidFill>
                <a:srgbClr val="333333"/>
              </a:solidFill>
              <a:latin typeface="Times New Roman" panose="02020603050405020304" pitchFamily="18" charset="0"/>
              <a:cs typeface="Times New Roman" panose="02020603050405020304" pitchFamily="18" charset="0"/>
            </a:endParaRPr>
          </a:p>
          <a:p>
            <a:pPr marL="0">
              <a:spcBef>
                <a:spcPts val="0"/>
              </a:spcBef>
            </a:pPr>
            <a:r>
              <a:rPr lang="en-US" sz="2800" dirty="0" smtClean="0">
                <a:solidFill>
                  <a:srgbClr val="333333"/>
                </a:solidFill>
                <a:latin typeface="Times New Roman" panose="02020603050405020304" pitchFamily="18" charset="0"/>
                <a:cs typeface="Times New Roman" panose="02020603050405020304" pitchFamily="18" charset="0"/>
              </a:rPr>
              <a:t>Virtual college tours another great way to visit colleges. </a:t>
            </a:r>
            <a:endParaRPr lang="en-US" sz="2800" dirty="0">
              <a:solidFill>
                <a:srgbClr val="333333"/>
              </a:solidFill>
              <a:latin typeface="Times New Roman" panose="02020603050405020304" pitchFamily="18" charset="0"/>
              <a:cs typeface="Times New Roman" panose="02020603050405020304" pitchFamily="18" charset="0"/>
            </a:endParaRPr>
          </a:p>
          <a:p>
            <a:pPr marL="0" indent="0">
              <a:buNone/>
            </a:pPr>
            <a:endParaRPr lang="en-US" sz="1600" dirty="0"/>
          </a:p>
        </p:txBody>
      </p:sp>
    </p:spTree>
    <p:extLst>
      <p:ext uri="{BB962C8B-B14F-4D97-AF65-F5344CB8AC3E}">
        <p14:creationId xmlns:p14="http://schemas.microsoft.com/office/powerpoint/2010/main" val="1492260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SEPTEMBER</a:t>
            </a:r>
            <a:r>
              <a:rPr lang="en-US" dirty="0" smtClean="0"/>
              <a:t> </a:t>
            </a:r>
            <a:endParaRPr lang="en-US" dirty="0"/>
          </a:p>
        </p:txBody>
      </p:sp>
      <p:sp>
        <p:nvSpPr>
          <p:cNvPr id="3" name="Content Placeholder 2"/>
          <p:cNvSpPr>
            <a:spLocks noGrp="1"/>
          </p:cNvSpPr>
          <p:nvPr>
            <p:ph idx="1"/>
          </p:nvPr>
        </p:nvSpPr>
        <p:spPr>
          <a:xfrm>
            <a:off x="680320" y="2074114"/>
            <a:ext cx="9613861" cy="4200562"/>
          </a:xfrm>
        </p:spPr>
        <p:txBody>
          <a:bodyPr>
            <a:noAutofit/>
          </a:bodyPr>
          <a:lstStyle/>
          <a:p>
            <a:r>
              <a:rPr lang="en-US" sz="2000" b="1" dirty="0">
                <a:solidFill>
                  <a:srgbClr val="000000"/>
                </a:solidFill>
                <a:latin typeface="Times New Roman" panose="02020603050405020304" pitchFamily="18" charset="0"/>
                <a:cs typeface="Times New Roman" panose="02020603050405020304" pitchFamily="18" charset="0"/>
              </a:rPr>
              <a:t>Guidance </a:t>
            </a:r>
            <a:r>
              <a:rPr lang="en-US" sz="2000" b="1" dirty="0" smtClean="0">
                <a:solidFill>
                  <a:srgbClr val="000000"/>
                </a:solidFill>
                <a:latin typeface="Times New Roman" panose="02020603050405020304" pitchFamily="18" charset="0"/>
                <a:cs typeface="Times New Roman" panose="02020603050405020304" pitchFamily="18" charset="0"/>
              </a:rPr>
              <a:t>counselor (</a:t>
            </a:r>
            <a:r>
              <a:rPr lang="en-US" sz="2000" b="1" dirty="0" err="1" smtClean="0">
                <a:solidFill>
                  <a:srgbClr val="000000"/>
                </a:solidFill>
                <a:latin typeface="Times New Roman" panose="02020603050405020304" pitchFamily="18" charset="0"/>
                <a:cs typeface="Times New Roman" panose="02020603050405020304" pitchFamily="18" charset="0"/>
              </a:rPr>
              <a:t>Naviance</a:t>
            </a:r>
            <a:r>
              <a:rPr lang="en-US" sz="2000" b="1" dirty="0" smtClean="0">
                <a:solidFill>
                  <a:srgbClr val="000000"/>
                </a:solidFill>
                <a:latin typeface="Times New Roman" panose="02020603050405020304" pitchFamily="18" charset="0"/>
                <a:cs typeface="Times New Roman" panose="02020603050405020304" pitchFamily="18" charset="0"/>
              </a:rPr>
              <a:t>)</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smtClean="0">
                <a:solidFill>
                  <a:srgbClr val="000000"/>
                </a:solidFill>
                <a:latin typeface="Times New Roman" panose="02020603050405020304" pitchFamily="18" charset="0"/>
                <a:cs typeface="Times New Roman" panose="02020603050405020304" pitchFamily="18" charset="0"/>
              </a:rPr>
              <a:t>– Meet with your guidance </a:t>
            </a:r>
            <a:r>
              <a:rPr lang="en-US" sz="2000" dirty="0">
                <a:solidFill>
                  <a:srgbClr val="000000"/>
                </a:solidFill>
                <a:latin typeface="Times New Roman" panose="02020603050405020304" pitchFamily="18" charset="0"/>
                <a:cs typeface="Times New Roman" panose="02020603050405020304" pitchFamily="18" charset="0"/>
              </a:rPr>
              <a:t>counselor </a:t>
            </a:r>
            <a:r>
              <a:rPr lang="en-US" sz="2000" dirty="0" smtClean="0">
                <a:solidFill>
                  <a:srgbClr val="000000"/>
                </a:solidFill>
                <a:latin typeface="Times New Roman" panose="02020603050405020304" pitchFamily="18" charset="0"/>
                <a:cs typeface="Times New Roman" panose="02020603050405020304" pitchFamily="18" charset="0"/>
              </a:rPr>
              <a:t>and discuss the colleges on </a:t>
            </a:r>
            <a:r>
              <a:rPr lang="en-US" sz="2000" dirty="0">
                <a:solidFill>
                  <a:srgbClr val="000000"/>
                </a:solidFill>
                <a:latin typeface="Times New Roman" panose="02020603050405020304" pitchFamily="18" charset="0"/>
                <a:cs typeface="Times New Roman" panose="02020603050405020304" pitchFamily="18" charset="0"/>
              </a:rPr>
              <a:t>your </a:t>
            </a:r>
            <a:r>
              <a:rPr lang="en-US" sz="2000" dirty="0" smtClean="0">
                <a:solidFill>
                  <a:srgbClr val="000000"/>
                </a:solidFill>
                <a:latin typeface="Times New Roman" panose="02020603050405020304" pitchFamily="18" charset="0"/>
                <a:cs typeface="Times New Roman" panose="02020603050405020304" pitchFamily="18" charset="0"/>
              </a:rPr>
              <a:t>list.  Review the application requirements, process and deadlines. Also discuss available college visits and virtual college tours.</a:t>
            </a:r>
          </a:p>
          <a:p>
            <a:r>
              <a:rPr lang="en-US" sz="2000" b="1" dirty="0" smtClean="0">
                <a:solidFill>
                  <a:srgbClr val="000000"/>
                </a:solidFill>
                <a:latin typeface="Times New Roman" panose="02020603050405020304" pitchFamily="18" charset="0"/>
                <a:cs typeface="Times New Roman" panose="02020603050405020304" pitchFamily="18" charset="0"/>
              </a:rPr>
              <a:t>College list </a:t>
            </a:r>
            <a:r>
              <a:rPr lang="en-US" sz="2000" dirty="0" smtClean="0">
                <a:solidFill>
                  <a:srgbClr val="000000"/>
                </a:solidFill>
                <a:latin typeface="Times New Roman" panose="02020603050405020304" pitchFamily="18" charset="0"/>
                <a:cs typeface="Times New Roman" panose="02020603050405020304" pitchFamily="18" charset="0"/>
              </a:rPr>
              <a:t>– Develop a list of 8 – 10 colleges that you are interested in visiting and attending.</a:t>
            </a:r>
          </a:p>
          <a:p>
            <a:pPr lvl="0"/>
            <a:r>
              <a:rPr lang="en-US" sz="2000" b="1" dirty="0" smtClean="0">
                <a:solidFill>
                  <a:srgbClr val="000000"/>
                </a:solidFill>
                <a:latin typeface="Times New Roman" panose="02020603050405020304" pitchFamily="18" charset="0"/>
                <a:cs typeface="Times New Roman" panose="02020603050405020304" pitchFamily="18" charset="0"/>
              </a:rPr>
              <a:t>Family</a:t>
            </a:r>
            <a:r>
              <a:rPr lang="en-US" sz="2000" dirty="0" smtClean="0">
                <a:solidFill>
                  <a:srgbClr val="000000"/>
                </a:solidFill>
                <a:latin typeface="Times New Roman" panose="02020603050405020304" pitchFamily="18" charset="0"/>
                <a:cs typeface="Times New Roman" panose="02020603050405020304" pitchFamily="18" charset="0"/>
              </a:rPr>
              <a:t> – Discuss your college choices and future plans with your family, school counselor and faculty. </a:t>
            </a:r>
          </a:p>
          <a:p>
            <a:pPr lvl="0"/>
            <a:r>
              <a:rPr lang="en-US" sz="2000" b="1" dirty="0" smtClean="0">
                <a:solidFill>
                  <a:srgbClr val="000000"/>
                </a:solidFill>
                <a:latin typeface="Times New Roman" panose="02020603050405020304" pitchFamily="18" charset="0"/>
                <a:cs typeface="Times New Roman" panose="02020603050405020304" pitchFamily="18" charset="0"/>
              </a:rPr>
              <a:t>ACT/SAT</a:t>
            </a:r>
            <a:r>
              <a:rPr lang="en-US" sz="2000" dirty="0" smtClean="0">
                <a:solidFill>
                  <a:srgbClr val="000000"/>
                </a:solidFill>
                <a:latin typeface="Times New Roman" panose="02020603050405020304" pitchFamily="18" charset="0"/>
                <a:cs typeface="Times New Roman" panose="02020603050405020304" pitchFamily="18" charset="0"/>
              </a:rPr>
              <a:t> – Study for upcoming ACT/SAT test dates. </a:t>
            </a:r>
          </a:p>
          <a:p>
            <a:pPr lvl="0"/>
            <a:r>
              <a:rPr lang="en-US" sz="2000" b="1" dirty="0" smtClean="0">
                <a:solidFill>
                  <a:srgbClr val="000000"/>
                </a:solidFill>
                <a:latin typeface="Times New Roman" panose="02020603050405020304" pitchFamily="18" charset="0"/>
                <a:cs typeface="Times New Roman" panose="02020603050405020304" pitchFamily="18" charset="0"/>
              </a:rPr>
              <a:t>Scholarship programs </a:t>
            </a:r>
            <a:r>
              <a:rPr lang="en-US" sz="2000" dirty="0" smtClean="0">
                <a:solidFill>
                  <a:srgbClr val="000000"/>
                </a:solidFill>
                <a:latin typeface="Times New Roman" panose="02020603050405020304" pitchFamily="18" charset="0"/>
                <a:cs typeface="Times New Roman" panose="02020603050405020304" pitchFamily="18" charset="0"/>
              </a:rPr>
              <a:t>– Discussion with your school counselor about upcoming programs such as NJSEEDS, Cooperman Scholars Program, Seton Hall Jr. MBA Program, etc. </a:t>
            </a:r>
            <a:endParaRPr lang="en-US" sz="2000" dirty="0" smtClean="0">
              <a:solidFill>
                <a:srgbClr val="333333"/>
              </a:solidFill>
              <a:latin typeface="Gautami"/>
            </a:endParaRPr>
          </a:p>
          <a:p>
            <a:pPr marL="0" indent="0">
              <a:spcBef>
                <a:spcPts val="0"/>
              </a:spcBef>
              <a:buNone/>
            </a:pPr>
            <a:r>
              <a:rPr lang="en-US" sz="1600" dirty="0" smtClean="0">
                <a:solidFill>
                  <a:srgbClr val="333333"/>
                </a:solidFill>
                <a:latin typeface="Gautami"/>
              </a:rPr>
              <a:t> </a:t>
            </a:r>
            <a:r>
              <a:rPr lang="en-US" sz="1600" dirty="0">
                <a:solidFill>
                  <a:srgbClr val="333333"/>
                </a:solidFill>
                <a:latin typeface="Gautami"/>
              </a:rPr>
              <a:t> </a:t>
            </a:r>
            <a:endParaRPr lang="en-US" sz="1600" dirty="0">
              <a:solidFill>
                <a:srgbClr val="333333"/>
              </a:solidFill>
              <a:latin typeface="Noto Serif"/>
            </a:endParaRPr>
          </a:p>
          <a:p>
            <a:pPr marL="457200" indent="0">
              <a:spcBef>
                <a:spcPts val="0"/>
              </a:spcBef>
              <a:buNone/>
            </a:pPr>
            <a:endParaRPr lang="en-US" sz="1600" dirty="0">
              <a:solidFill>
                <a:srgbClr val="333333"/>
              </a:solidFill>
              <a:latin typeface="Noto Serif"/>
            </a:endParaRPr>
          </a:p>
          <a:p>
            <a:pPr marL="0" indent="0">
              <a:buNone/>
            </a:pPr>
            <a:endParaRPr lang="en-US" sz="16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9320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OCTOBER</a:t>
            </a:r>
            <a:r>
              <a:rPr lang="en-US" dirty="0" smtClean="0"/>
              <a:t> </a:t>
            </a:r>
            <a:endParaRPr lang="en-US" dirty="0"/>
          </a:p>
        </p:txBody>
      </p:sp>
      <p:sp>
        <p:nvSpPr>
          <p:cNvPr id="3" name="Content Placeholder 2"/>
          <p:cNvSpPr>
            <a:spLocks noGrp="1"/>
          </p:cNvSpPr>
          <p:nvPr>
            <p:ph idx="1"/>
          </p:nvPr>
        </p:nvSpPr>
        <p:spPr>
          <a:xfrm>
            <a:off x="596238" y="2074114"/>
            <a:ext cx="9613861" cy="4095458"/>
          </a:xfrm>
        </p:spPr>
        <p:txBody>
          <a:bodyPr>
            <a:normAutofit fontScale="92500" lnSpcReduction="10000"/>
          </a:bodyPr>
          <a:lstStyle/>
          <a:p>
            <a:r>
              <a:rPr lang="en-US" sz="2600" b="1" dirty="0" smtClean="0">
                <a:solidFill>
                  <a:srgbClr val="000000"/>
                </a:solidFill>
                <a:latin typeface="Times New Roman" panose="02020603050405020304" pitchFamily="18" charset="0"/>
                <a:cs typeface="Times New Roman" panose="02020603050405020304" pitchFamily="18" charset="0"/>
              </a:rPr>
              <a:t>College </a:t>
            </a:r>
            <a:r>
              <a:rPr lang="en-US" sz="2600" b="1" dirty="0" smtClean="0">
                <a:solidFill>
                  <a:srgbClr val="000000"/>
                </a:solidFill>
                <a:latin typeface="Times New Roman" panose="02020603050405020304" pitchFamily="18" charset="0"/>
                <a:cs typeface="Times New Roman" panose="02020603050405020304" pitchFamily="18" charset="0"/>
              </a:rPr>
              <a:t>Fairs (Virtual College Fairs)</a:t>
            </a:r>
            <a:r>
              <a:rPr lang="en-US" sz="2600" dirty="0">
                <a:solidFill>
                  <a:srgbClr val="000000"/>
                </a:solidFill>
                <a:latin typeface="Times New Roman" panose="02020603050405020304" pitchFamily="18" charset="0"/>
                <a:cs typeface="Times New Roman" panose="02020603050405020304" pitchFamily="18" charset="0"/>
              </a:rPr>
              <a:t> – Most colleges and universities host college fairs </a:t>
            </a:r>
            <a:r>
              <a:rPr lang="en-US" sz="2600" dirty="0" smtClean="0">
                <a:solidFill>
                  <a:srgbClr val="000000"/>
                </a:solidFill>
                <a:latin typeface="Times New Roman" panose="02020603050405020304" pitchFamily="18" charset="0"/>
                <a:cs typeface="Times New Roman" panose="02020603050405020304" pitchFamily="18" charset="0"/>
              </a:rPr>
              <a:t>and campus through out the school year.  Virtual college fairs are held through out the school year but it is very important that you visit the college campuses.</a:t>
            </a:r>
            <a:endParaRPr lang="en-US" sz="2600" dirty="0">
              <a:solidFill>
                <a:srgbClr val="000000"/>
              </a:solidFill>
              <a:latin typeface="Times New Roman" panose="02020603050405020304" pitchFamily="18" charset="0"/>
              <a:cs typeface="Times New Roman" panose="02020603050405020304" pitchFamily="18" charset="0"/>
            </a:endParaRPr>
          </a:p>
          <a:p>
            <a:r>
              <a:rPr lang="en-US" sz="2600" b="1" dirty="0">
                <a:solidFill>
                  <a:srgbClr val="000000"/>
                </a:solidFill>
                <a:latin typeface="Times New Roman" panose="02020603050405020304" pitchFamily="18" charset="0"/>
                <a:cs typeface="Times New Roman" panose="02020603050405020304" pitchFamily="18" charset="0"/>
              </a:rPr>
              <a:t>High school transcripts</a:t>
            </a:r>
            <a:r>
              <a:rPr lang="en-US" sz="2600" dirty="0">
                <a:solidFill>
                  <a:srgbClr val="000000"/>
                </a:solidFill>
                <a:latin typeface="Times New Roman" panose="02020603050405020304" pitchFamily="18" charset="0"/>
                <a:cs typeface="Times New Roman" panose="02020603050405020304" pitchFamily="18" charset="0"/>
              </a:rPr>
              <a:t> – Request your high school transcripts and verify that they are accurate. </a:t>
            </a:r>
            <a:endParaRPr lang="en-US" sz="2600" dirty="0" smtClean="0">
              <a:solidFill>
                <a:srgbClr val="000000"/>
              </a:solidFill>
              <a:latin typeface="Times New Roman" panose="02020603050405020304" pitchFamily="18" charset="0"/>
              <a:cs typeface="Times New Roman" panose="02020603050405020304" pitchFamily="18" charset="0"/>
            </a:endParaRPr>
          </a:p>
          <a:p>
            <a:r>
              <a:rPr lang="en-US" sz="2600" b="1" dirty="0" smtClean="0">
                <a:solidFill>
                  <a:srgbClr val="000000"/>
                </a:solidFill>
                <a:latin typeface="Times New Roman" panose="02020603050405020304" pitchFamily="18" charset="0"/>
                <a:cs typeface="Times New Roman" panose="02020603050405020304" pitchFamily="18" charset="0"/>
              </a:rPr>
              <a:t>Testing</a:t>
            </a:r>
            <a:r>
              <a:rPr lang="en-US" sz="2600" dirty="0">
                <a:solidFill>
                  <a:srgbClr val="000000"/>
                </a:solidFill>
                <a:latin typeface="Times New Roman" panose="02020603050405020304" pitchFamily="18" charset="0"/>
                <a:cs typeface="Times New Roman" panose="02020603050405020304" pitchFamily="18" charset="0"/>
              </a:rPr>
              <a:t> – </a:t>
            </a:r>
            <a:r>
              <a:rPr lang="en-US" sz="2600" dirty="0" smtClean="0">
                <a:solidFill>
                  <a:srgbClr val="000000"/>
                </a:solidFill>
                <a:latin typeface="Times New Roman" panose="02020603050405020304" pitchFamily="18" charset="0"/>
                <a:cs typeface="Times New Roman" panose="02020603050405020304" pitchFamily="18" charset="0"/>
              </a:rPr>
              <a:t>Reminder to register and study for the SAT </a:t>
            </a:r>
            <a:r>
              <a:rPr lang="en-US" sz="2600" dirty="0">
                <a:solidFill>
                  <a:srgbClr val="000000"/>
                </a:solidFill>
                <a:latin typeface="Times New Roman" panose="02020603050405020304" pitchFamily="18" charset="0"/>
                <a:cs typeface="Times New Roman" panose="02020603050405020304" pitchFamily="18" charset="0"/>
              </a:rPr>
              <a:t>and ACT exams</a:t>
            </a:r>
            <a:r>
              <a:rPr lang="en-US" sz="2600" dirty="0" smtClean="0">
                <a:solidFill>
                  <a:srgbClr val="000000"/>
                </a:solidFill>
                <a:latin typeface="Times New Roman" panose="02020603050405020304" pitchFamily="18" charset="0"/>
                <a:cs typeface="Times New Roman" panose="02020603050405020304" pitchFamily="18" charset="0"/>
              </a:rPr>
              <a:t>.</a:t>
            </a:r>
          </a:p>
          <a:p>
            <a:r>
              <a:rPr lang="en-US" sz="2600" b="1" dirty="0" smtClean="0">
                <a:solidFill>
                  <a:srgbClr val="000000"/>
                </a:solidFill>
                <a:latin typeface="Times New Roman" panose="02020603050405020304" pitchFamily="18" charset="0"/>
                <a:cs typeface="Times New Roman" panose="02020603050405020304" pitchFamily="18" charset="0"/>
              </a:rPr>
              <a:t>Cooperman Scholarship Program </a:t>
            </a:r>
            <a:r>
              <a:rPr lang="en-US" sz="2600" dirty="0" smtClean="0">
                <a:solidFill>
                  <a:srgbClr val="000000"/>
                </a:solidFill>
                <a:latin typeface="Times New Roman" panose="02020603050405020304" pitchFamily="18" charset="0"/>
                <a:cs typeface="Times New Roman" panose="02020603050405020304" pitchFamily="18" charset="0"/>
              </a:rPr>
              <a:t>– Virtual Visit </a:t>
            </a:r>
          </a:p>
          <a:p>
            <a:r>
              <a:rPr lang="en-US" sz="2600" b="1" dirty="0" smtClean="0">
                <a:solidFill>
                  <a:srgbClr val="000000"/>
                </a:solidFill>
                <a:latin typeface="Times New Roman" panose="02020603050405020304" pitchFamily="18" charset="0"/>
                <a:cs typeface="Times New Roman" panose="02020603050405020304" pitchFamily="18" charset="0"/>
              </a:rPr>
              <a:t>NJSEEDS</a:t>
            </a:r>
            <a:r>
              <a:rPr lang="en-US" sz="2600" dirty="0" smtClean="0">
                <a:solidFill>
                  <a:srgbClr val="000000"/>
                </a:solidFill>
                <a:latin typeface="Times New Roman" panose="02020603050405020304" pitchFamily="18" charset="0"/>
                <a:cs typeface="Times New Roman" panose="02020603050405020304" pitchFamily="18" charset="0"/>
              </a:rPr>
              <a:t> – Virtual Visit </a:t>
            </a:r>
            <a:endParaRPr lang="en-US" sz="2600" dirty="0">
              <a:solidFill>
                <a:srgbClr val="000000"/>
              </a:solidFill>
              <a:latin typeface="Times New Roman" panose="02020603050405020304" pitchFamily="18" charset="0"/>
              <a:cs typeface="Times New Roman" panose="02020603050405020304" pitchFamily="18" charset="0"/>
            </a:endParaRPr>
          </a:p>
          <a:p>
            <a:pPr marL="0" indent="0">
              <a:buNone/>
            </a:pPr>
            <a:r>
              <a:rPr lang="en-US" dirty="0">
                <a:solidFill>
                  <a:srgbClr val="000000"/>
                </a:solidFill>
                <a:latin typeface="Arial" panose="020B0604020202020204" pitchFamily="34" charset="0"/>
              </a:rPr>
              <a:t/>
            </a:r>
            <a:br>
              <a:rPr lang="en-US" dirty="0">
                <a:solidFill>
                  <a:srgbClr val="000000"/>
                </a:solidFill>
                <a:latin typeface="Arial" panose="020B0604020202020204" pitchFamily="34" charset="0"/>
              </a:rPr>
            </a:br>
            <a:endParaRPr lang="en-US" dirty="0"/>
          </a:p>
        </p:txBody>
      </p:sp>
    </p:spTree>
    <p:extLst>
      <p:ext uri="{BB962C8B-B14F-4D97-AF65-F5344CB8AC3E}">
        <p14:creationId xmlns:p14="http://schemas.microsoft.com/office/powerpoint/2010/main" val="4159953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NOVEMBER</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b="1" dirty="0" smtClean="0">
                <a:solidFill>
                  <a:srgbClr val="000000"/>
                </a:solidFill>
                <a:latin typeface="Times New Roman" panose="02020603050405020304" pitchFamily="18" charset="0"/>
                <a:cs typeface="Times New Roman" panose="02020603050405020304" pitchFamily="18" charset="0"/>
              </a:rPr>
              <a:t>Scholarships</a:t>
            </a:r>
            <a:r>
              <a:rPr lang="en-US" dirty="0">
                <a:solidFill>
                  <a:srgbClr val="000000"/>
                </a:solidFill>
                <a:latin typeface="Times New Roman" panose="02020603050405020304" pitchFamily="18" charset="0"/>
                <a:cs typeface="Times New Roman" panose="02020603050405020304" pitchFamily="18" charset="0"/>
              </a:rPr>
              <a:t> – </a:t>
            </a:r>
            <a:r>
              <a:rPr lang="en-US" dirty="0" smtClean="0">
                <a:solidFill>
                  <a:srgbClr val="000000"/>
                </a:solidFill>
                <a:latin typeface="Times New Roman" panose="02020603050405020304" pitchFamily="18" charset="0"/>
                <a:cs typeface="Times New Roman" panose="02020603050405020304" pitchFamily="18" charset="0"/>
              </a:rPr>
              <a:t>Start reviewing scholarships and the cost for different </a:t>
            </a:r>
            <a:r>
              <a:rPr lang="en-US" dirty="0">
                <a:solidFill>
                  <a:srgbClr val="000000"/>
                </a:solidFill>
                <a:latin typeface="Times New Roman" panose="02020603050405020304" pitchFamily="18" charset="0"/>
                <a:cs typeface="Times New Roman" panose="02020603050405020304" pitchFamily="18" charset="0"/>
              </a:rPr>
              <a:t>schools.</a:t>
            </a:r>
          </a:p>
          <a:p>
            <a:r>
              <a:rPr lang="en-US" b="1" dirty="0">
                <a:solidFill>
                  <a:srgbClr val="000000"/>
                </a:solidFill>
                <a:latin typeface="Times New Roman" panose="02020603050405020304" pitchFamily="18" charset="0"/>
                <a:cs typeface="Times New Roman" panose="02020603050405020304" pitchFamily="18" charset="0"/>
              </a:rPr>
              <a:t>Testing</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–Review the SAT </a:t>
            </a:r>
            <a:r>
              <a:rPr lang="en-US" dirty="0">
                <a:solidFill>
                  <a:srgbClr val="000000"/>
                </a:solidFill>
                <a:latin typeface="Times New Roman" panose="02020603050405020304" pitchFamily="18" charset="0"/>
                <a:cs typeface="Times New Roman" panose="02020603050405020304" pitchFamily="18" charset="0"/>
              </a:rPr>
              <a:t>and/or </a:t>
            </a:r>
            <a:r>
              <a:rPr lang="en-US" dirty="0" smtClean="0">
                <a:solidFill>
                  <a:srgbClr val="000000"/>
                </a:solidFill>
                <a:latin typeface="Times New Roman" panose="02020603050405020304" pitchFamily="18" charset="0"/>
                <a:cs typeface="Times New Roman" panose="02020603050405020304" pitchFamily="18" charset="0"/>
              </a:rPr>
              <a:t>ACT testing registration and deadlines. </a:t>
            </a:r>
          </a:p>
          <a:p>
            <a:r>
              <a:rPr lang="en-US" b="1" dirty="0" smtClean="0">
                <a:solidFill>
                  <a:srgbClr val="000000"/>
                </a:solidFill>
                <a:latin typeface="Times New Roman" panose="02020603050405020304" pitchFamily="18" charset="0"/>
                <a:cs typeface="Times New Roman" panose="02020603050405020304" pitchFamily="18" charset="0"/>
              </a:rPr>
              <a:t>Grades</a:t>
            </a:r>
            <a:r>
              <a:rPr lang="en-US" dirty="0">
                <a:solidFill>
                  <a:srgbClr val="000000"/>
                </a:solidFill>
                <a:latin typeface="Times New Roman" panose="02020603050405020304" pitchFamily="18" charset="0"/>
                <a:cs typeface="Times New Roman" panose="02020603050405020304" pitchFamily="18" charset="0"/>
              </a:rPr>
              <a:t> – November is also a critical month for your high school classes. </a:t>
            </a:r>
            <a:r>
              <a:rPr lang="en-US" dirty="0" smtClean="0">
                <a:solidFill>
                  <a:srgbClr val="000000"/>
                </a:solidFill>
                <a:latin typeface="Times New Roman" panose="02020603050405020304" pitchFamily="18" charset="0"/>
                <a:cs typeface="Times New Roman" panose="02020603050405020304" pitchFamily="18" charset="0"/>
              </a:rPr>
              <a:t>If </a:t>
            </a:r>
            <a:r>
              <a:rPr lang="en-US" dirty="0">
                <a:solidFill>
                  <a:srgbClr val="000000"/>
                </a:solidFill>
                <a:latin typeface="Times New Roman" panose="02020603050405020304" pitchFamily="18" charset="0"/>
                <a:cs typeface="Times New Roman" panose="02020603050405020304" pitchFamily="18" charset="0"/>
              </a:rPr>
              <a:t>you need to improve any grades, now is the time to get </a:t>
            </a:r>
            <a:r>
              <a:rPr lang="en-US" dirty="0" smtClean="0">
                <a:solidFill>
                  <a:srgbClr val="000000"/>
                </a:solidFill>
                <a:latin typeface="Times New Roman" panose="02020603050405020304" pitchFamily="18" charset="0"/>
                <a:cs typeface="Times New Roman" panose="02020603050405020304" pitchFamily="18" charset="0"/>
              </a:rPr>
              <a:t>serious about your grades ! </a:t>
            </a:r>
          </a:p>
          <a:p>
            <a:pPr marL="0" indent="0">
              <a:buNone/>
            </a:pPr>
            <a:endParaRPr lang="en-US" dirty="0">
              <a:solidFill>
                <a:srgbClr val="000000"/>
              </a:solidFill>
              <a:latin typeface="Arial" panose="020B0604020202020204" pitchFamily="34" charset="0"/>
            </a:endParaRPr>
          </a:p>
          <a:p>
            <a:endParaRPr lang="en-US" dirty="0"/>
          </a:p>
        </p:txBody>
      </p:sp>
    </p:spTree>
    <p:extLst>
      <p:ext uri="{BB962C8B-B14F-4D97-AF65-F5344CB8AC3E}">
        <p14:creationId xmlns:p14="http://schemas.microsoft.com/office/powerpoint/2010/main" val="587503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DECEMBER &amp; JANUARY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lvl="0"/>
            <a:r>
              <a:rPr lang="en-US" sz="2000" b="1" dirty="0">
                <a:solidFill>
                  <a:srgbClr val="000000"/>
                </a:solidFill>
                <a:latin typeface="Times New Roman" panose="02020603050405020304" pitchFamily="18" charset="0"/>
                <a:cs typeface="Times New Roman" panose="02020603050405020304" pitchFamily="18" charset="0"/>
              </a:rPr>
              <a:t>Scholarships</a:t>
            </a:r>
            <a:r>
              <a:rPr lang="en-US" sz="2000" dirty="0">
                <a:solidFill>
                  <a:srgbClr val="000000"/>
                </a:solidFill>
                <a:latin typeface="Times New Roman" panose="02020603050405020304" pitchFamily="18" charset="0"/>
                <a:cs typeface="Times New Roman" panose="02020603050405020304" pitchFamily="18" charset="0"/>
              </a:rPr>
              <a:t> – </a:t>
            </a:r>
            <a:r>
              <a:rPr lang="en-US" sz="2000" dirty="0" smtClean="0">
                <a:solidFill>
                  <a:srgbClr val="000000"/>
                </a:solidFill>
                <a:latin typeface="Times New Roman" panose="02020603050405020304" pitchFamily="18" charset="0"/>
                <a:cs typeface="Times New Roman" panose="02020603050405020304" pitchFamily="18" charset="0"/>
              </a:rPr>
              <a:t>If there are scholarship applications that you qualify start completing them and have your school counselor review the essay and application.</a:t>
            </a:r>
          </a:p>
          <a:p>
            <a:pPr lvl="0"/>
            <a:r>
              <a:rPr lang="en-US" sz="2000" b="1" dirty="0" smtClean="0">
                <a:solidFill>
                  <a:srgbClr val="000000"/>
                </a:solidFill>
                <a:latin typeface="Times New Roman" panose="02020603050405020304" pitchFamily="18" charset="0"/>
                <a:cs typeface="Times New Roman" panose="02020603050405020304" pitchFamily="18" charset="0"/>
              </a:rPr>
              <a:t>FAFSA </a:t>
            </a:r>
            <a:r>
              <a:rPr lang="en-US" sz="2000" dirty="0" smtClean="0">
                <a:solidFill>
                  <a:srgbClr val="000000"/>
                </a:solidFill>
                <a:latin typeface="Times New Roman" panose="02020603050405020304" pitchFamily="18" charset="0"/>
                <a:cs typeface="Times New Roman" panose="02020603050405020304" pitchFamily="18" charset="0"/>
              </a:rPr>
              <a:t>– If you have not completed your FAFSA please do not delay any longer it will impact the aid that you will receive.  </a:t>
            </a:r>
          </a:p>
          <a:p>
            <a:pPr lvl="0"/>
            <a:r>
              <a:rPr lang="en-US" sz="2000" b="1" dirty="0" smtClean="0">
                <a:solidFill>
                  <a:srgbClr val="000000"/>
                </a:solidFill>
                <a:latin typeface="Times New Roman" panose="02020603050405020304" pitchFamily="18" charset="0"/>
                <a:cs typeface="Times New Roman" panose="02020603050405020304" pitchFamily="18" charset="0"/>
              </a:rPr>
              <a:t>College Choices  </a:t>
            </a:r>
            <a:r>
              <a:rPr lang="en-US" sz="2000" dirty="0" smtClean="0">
                <a:solidFill>
                  <a:srgbClr val="000000"/>
                </a:solidFill>
                <a:latin typeface="Times New Roman" panose="02020603050405020304" pitchFamily="18" charset="0"/>
                <a:cs typeface="Times New Roman" panose="02020603050405020304" pitchFamily="18" charset="0"/>
              </a:rPr>
              <a:t>– Research 8 – 10 college choices over the holiday break. </a:t>
            </a:r>
            <a:endParaRPr lang="en-US" sz="2000" dirty="0" smtClean="0">
              <a:solidFill>
                <a:srgbClr val="000000"/>
              </a:solidFill>
              <a:latin typeface="Times New Roman" panose="02020603050405020304" pitchFamily="18" charset="0"/>
              <a:cs typeface="Times New Roman" panose="02020603050405020304" pitchFamily="18" charset="0"/>
            </a:endParaRPr>
          </a:p>
          <a:p>
            <a:pPr marL="0" lvl="0" indent="0">
              <a:buNone/>
            </a:pPr>
            <a:endParaRPr lang="en-US" sz="2000" dirty="0" smtClean="0">
              <a:solidFill>
                <a:srgbClr val="000000"/>
              </a:solidFill>
              <a:latin typeface="Times New Roman" panose="02020603050405020304" pitchFamily="18" charset="0"/>
              <a:cs typeface="Times New Roman" panose="02020603050405020304" pitchFamily="18" charset="0"/>
            </a:endParaRPr>
          </a:p>
          <a:p>
            <a:pPr marL="0" lvl="0">
              <a:spcBef>
                <a:spcPts val="0"/>
              </a:spcBef>
            </a:pPr>
            <a:r>
              <a:rPr lang="en-US" sz="2000" b="1" dirty="0" smtClean="0">
                <a:solidFill>
                  <a:srgbClr val="000000"/>
                </a:solidFill>
                <a:latin typeface="Times New Roman" panose="02020603050405020304" pitchFamily="18" charset="0"/>
                <a:cs typeface="Times New Roman" panose="02020603050405020304" pitchFamily="18" charset="0"/>
              </a:rPr>
              <a:t>Junior </a:t>
            </a:r>
            <a:r>
              <a:rPr lang="en-US" sz="2000" b="1" dirty="0">
                <a:solidFill>
                  <a:srgbClr val="000000"/>
                </a:solidFill>
                <a:latin typeface="Times New Roman" panose="02020603050405020304" pitchFamily="18" charset="0"/>
                <a:cs typeface="Times New Roman" panose="02020603050405020304" pitchFamily="18" charset="0"/>
              </a:rPr>
              <a:t>Day Events – </a:t>
            </a:r>
            <a:r>
              <a:rPr lang="en-US" sz="2000" dirty="0">
                <a:solidFill>
                  <a:srgbClr val="000000"/>
                </a:solidFill>
                <a:latin typeface="Times New Roman" panose="02020603050405020304" pitchFamily="18" charset="0"/>
                <a:cs typeface="Times New Roman" panose="02020603050405020304" pitchFamily="18" charset="0"/>
              </a:rPr>
              <a:t>Colleges may have Junior Day events view the website of your college choices</a:t>
            </a:r>
            <a:r>
              <a:rPr lang="en-US" sz="2000" b="1" dirty="0">
                <a:solidFill>
                  <a:srgbClr val="000000"/>
                </a:solidFill>
                <a:latin typeface="Times New Roman" panose="02020603050405020304" pitchFamily="18" charset="0"/>
                <a:cs typeface="Times New Roman" panose="02020603050405020304" pitchFamily="18" charset="0"/>
              </a:rPr>
              <a:t>.</a:t>
            </a:r>
          </a:p>
          <a:p>
            <a:pPr lvl="0"/>
            <a:endParaRPr lang="en-US" dirty="0">
              <a:solidFill>
                <a:srgbClr val="000000"/>
              </a:solidFill>
              <a:latin typeface="Arial" panose="020B0604020202020204" pitchFamily="34" charset="0"/>
            </a:endParaRPr>
          </a:p>
          <a:p>
            <a:endParaRPr lang="en-US" dirty="0"/>
          </a:p>
        </p:txBody>
      </p:sp>
    </p:spTree>
    <p:extLst>
      <p:ext uri="{BB962C8B-B14F-4D97-AF65-F5344CB8AC3E}">
        <p14:creationId xmlns:p14="http://schemas.microsoft.com/office/powerpoint/2010/main" val="68860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FEBRUARY &amp; MARCH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lvl="0"/>
            <a:r>
              <a:rPr lang="en-US" sz="2000" b="1" dirty="0" smtClean="0">
                <a:solidFill>
                  <a:srgbClr val="000000"/>
                </a:solidFill>
                <a:latin typeface="Times New Roman" panose="02020603050405020304" pitchFamily="18" charset="0"/>
                <a:cs typeface="Times New Roman" panose="02020603050405020304" pitchFamily="18" charset="0"/>
              </a:rPr>
              <a:t>School Counselor -  </a:t>
            </a:r>
            <a:r>
              <a:rPr lang="en-US" sz="2000" dirty="0" smtClean="0">
                <a:solidFill>
                  <a:srgbClr val="000000"/>
                </a:solidFill>
                <a:latin typeface="Times New Roman" panose="02020603050405020304" pitchFamily="18" charset="0"/>
                <a:cs typeface="Times New Roman" panose="02020603050405020304" pitchFamily="18" charset="0"/>
              </a:rPr>
              <a:t>Check-In with your school counselor about colleges and upcoming programs. </a:t>
            </a:r>
          </a:p>
          <a:p>
            <a:pPr lvl="0"/>
            <a:r>
              <a:rPr lang="en-US" sz="2000" b="1" dirty="0" smtClean="0">
                <a:solidFill>
                  <a:srgbClr val="000000"/>
                </a:solidFill>
                <a:latin typeface="Times New Roman" panose="02020603050405020304" pitchFamily="18" charset="0"/>
                <a:cs typeface="Times New Roman" panose="02020603050405020304" pitchFamily="18" charset="0"/>
              </a:rPr>
              <a:t>Mid-Year Transcript </a:t>
            </a:r>
            <a:r>
              <a:rPr lang="en-US" sz="2000" dirty="0" smtClean="0">
                <a:solidFill>
                  <a:srgbClr val="000000"/>
                </a:solidFill>
                <a:latin typeface="Times New Roman" panose="02020603050405020304" pitchFamily="18" charset="0"/>
                <a:cs typeface="Times New Roman" panose="02020603050405020304" pitchFamily="18" charset="0"/>
              </a:rPr>
              <a:t>– Colleges may request for your mid-year  transcript.  Seton Hall Jr. MBA Program – Open application for those students interested in attending college classes at Seton Hall University.</a:t>
            </a:r>
          </a:p>
          <a:p>
            <a:pPr lvl="0"/>
            <a:r>
              <a:rPr lang="en-US" sz="2000" b="1" dirty="0">
                <a:solidFill>
                  <a:srgbClr val="000000"/>
                </a:solidFill>
                <a:latin typeface="Times New Roman" panose="02020603050405020304" pitchFamily="18" charset="0"/>
                <a:cs typeface="Times New Roman" panose="02020603050405020304" pitchFamily="18" charset="0"/>
              </a:rPr>
              <a:t>Seton Hall Jr. MBA Program </a:t>
            </a:r>
            <a:r>
              <a:rPr lang="en-US" sz="2000" dirty="0">
                <a:solidFill>
                  <a:srgbClr val="000000"/>
                </a:solidFill>
                <a:latin typeface="Times New Roman" panose="02020603050405020304" pitchFamily="18" charset="0"/>
                <a:cs typeface="Times New Roman" panose="02020603050405020304" pitchFamily="18" charset="0"/>
              </a:rPr>
              <a:t>– Open application for those students interested in attending college classes at Seton Hall University</a:t>
            </a:r>
            <a:r>
              <a:rPr lang="en-US" sz="2000" dirty="0" smtClean="0">
                <a:solidFill>
                  <a:srgbClr val="000000"/>
                </a:solidFill>
                <a:latin typeface="Times New Roman" panose="02020603050405020304" pitchFamily="18" charset="0"/>
                <a:cs typeface="Times New Roman" panose="02020603050405020304" pitchFamily="18" charset="0"/>
              </a:rPr>
              <a:t>.</a:t>
            </a:r>
          </a:p>
          <a:p>
            <a:pPr lvl="0"/>
            <a:r>
              <a:rPr lang="en-US" sz="2000" b="1" dirty="0" smtClean="0">
                <a:solidFill>
                  <a:srgbClr val="000000"/>
                </a:solidFill>
                <a:latin typeface="Times New Roman" panose="02020603050405020304" pitchFamily="18" charset="0"/>
                <a:cs typeface="Times New Roman" panose="02020603050405020304" pitchFamily="18" charset="0"/>
              </a:rPr>
              <a:t>ACT/SAT</a:t>
            </a:r>
            <a:r>
              <a:rPr lang="en-US" sz="2000" dirty="0" smtClean="0">
                <a:solidFill>
                  <a:srgbClr val="000000"/>
                </a:solidFill>
                <a:latin typeface="Times New Roman" panose="02020603050405020304" pitchFamily="18" charset="0"/>
                <a:cs typeface="Times New Roman" panose="02020603050405020304" pitchFamily="18" charset="0"/>
              </a:rPr>
              <a:t> – Continue studying for the ACT/SAT and register for upcoming test dates.</a:t>
            </a:r>
            <a:endParaRPr lang="en-US" sz="2000" dirty="0">
              <a:solidFill>
                <a:srgbClr val="000000"/>
              </a:solidFill>
              <a:latin typeface="Times New Roman" panose="02020603050405020304" pitchFamily="18" charset="0"/>
              <a:cs typeface="Times New Roman" panose="02020603050405020304" pitchFamily="18" charset="0"/>
            </a:endParaRPr>
          </a:p>
          <a:p>
            <a:pPr lvl="0"/>
            <a:r>
              <a:rPr lang="en-US" sz="2000" b="1" dirty="0" smtClean="0">
                <a:solidFill>
                  <a:srgbClr val="000000"/>
                </a:solidFill>
                <a:latin typeface="Times New Roman" panose="02020603050405020304" pitchFamily="18" charset="0"/>
                <a:cs typeface="Times New Roman" panose="02020603050405020304" pitchFamily="18" charset="0"/>
              </a:rPr>
              <a:t>College Visits </a:t>
            </a:r>
            <a:r>
              <a:rPr lang="en-US" sz="2000" dirty="0" smtClean="0">
                <a:solidFill>
                  <a:srgbClr val="000000"/>
                </a:solidFill>
                <a:latin typeface="Times New Roman" panose="02020603050405020304" pitchFamily="18" charset="0"/>
                <a:cs typeface="Times New Roman" panose="02020603050405020304" pitchFamily="18" charset="0"/>
              </a:rPr>
              <a:t>– Review your list of schools and continue reviewing which schools are a best fit for you. </a:t>
            </a:r>
          </a:p>
          <a:p>
            <a:pPr marL="0" lvl="0" indent="0">
              <a:buNone/>
            </a:pPr>
            <a:endParaRPr lang="en-US" dirty="0"/>
          </a:p>
        </p:txBody>
      </p:sp>
    </p:spTree>
    <p:extLst>
      <p:ext uri="{BB962C8B-B14F-4D97-AF65-F5344CB8AC3E}">
        <p14:creationId xmlns:p14="http://schemas.microsoft.com/office/powerpoint/2010/main" val="3816442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APRIL </a:t>
            </a:r>
            <a:r>
              <a:rPr lang="en-US" dirty="0" smtClean="0">
                <a:latin typeface="Times New Roman" panose="02020603050405020304" pitchFamily="18" charset="0"/>
                <a:cs typeface="Times New Roman" panose="02020603050405020304" pitchFamily="18" charset="0"/>
              </a:rPr>
              <a:t>MAY &amp; JUNE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a:bodyPr>
          <a:lstStyle/>
          <a:p>
            <a:pPr marL="0">
              <a:spcBef>
                <a:spcPts val="0"/>
              </a:spcBef>
            </a:pPr>
            <a:r>
              <a:rPr lang="en-US" dirty="0">
                <a:solidFill>
                  <a:srgbClr val="333333"/>
                </a:solidFill>
                <a:latin typeface="Times New Roman" panose="02020603050405020304" pitchFamily="18" charset="0"/>
                <a:cs typeface="Times New Roman" panose="02020603050405020304" pitchFamily="18" charset="0"/>
              </a:rPr>
              <a:t>Continue </a:t>
            </a:r>
            <a:r>
              <a:rPr lang="en-US" dirty="0" smtClean="0">
                <a:solidFill>
                  <a:srgbClr val="333333"/>
                </a:solidFill>
                <a:latin typeface="Times New Roman" panose="02020603050405020304" pitchFamily="18" charset="0"/>
                <a:cs typeface="Times New Roman" panose="02020603050405020304" pitchFamily="18" charset="0"/>
              </a:rPr>
              <a:t>to research top</a:t>
            </a:r>
            <a:r>
              <a:rPr lang="en-US" dirty="0">
                <a:solidFill>
                  <a:srgbClr val="333333"/>
                </a:solidFill>
                <a:latin typeface="Times New Roman" panose="02020603050405020304" pitchFamily="18" charset="0"/>
                <a:cs typeface="Times New Roman" panose="02020603050405020304" pitchFamily="18" charset="0"/>
              </a:rPr>
              <a:t> </a:t>
            </a:r>
            <a:r>
              <a:rPr lang="en-US" dirty="0" smtClean="0">
                <a:solidFill>
                  <a:srgbClr val="333333"/>
                </a:solidFill>
                <a:latin typeface="Times New Roman" panose="02020603050405020304" pitchFamily="18" charset="0"/>
                <a:cs typeface="Times New Roman" panose="02020603050405020304" pitchFamily="18" charset="0"/>
              </a:rPr>
              <a:t>8 </a:t>
            </a:r>
            <a:r>
              <a:rPr lang="en-US" dirty="0">
                <a:solidFill>
                  <a:srgbClr val="333333"/>
                </a:solidFill>
                <a:latin typeface="Times New Roman" panose="02020603050405020304" pitchFamily="18" charset="0"/>
                <a:cs typeface="Times New Roman" panose="02020603050405020304" pitchFamily="18" charset="0"/>
              </a:rPr>
              <a:t>to 10 </a:t>
            </a:r>
            <a:r>
              <a:rPr lang="en-US" dirty="0" smtClean="0">
                <a:solidFill>
                  <a:srgbClr val="333333"/>
                </a:solidFill>
                <a:latin typeface="Times New Roman" panose="02020603050405020304" pitchFamily="18" charset="0"/>
                <a:cs typeface="Times New Roman" panose="02020603050405020304" pitchFamily="18" charset="0"/>
              </a:rPr>
              <a:t>schools and </a:t>
            </a:r>
            <a:r>
              <a:rPr lang="en-US" dirty="0" smtClean="0">
                <a:solidFill>
                  <a:srgbClr val="333333"/>
                </a:solidFill>
                <a:latin typeface="Times New Roman" panose="02020603050405020304" pitchFamily="18" charset="0"/>
                <a:cs typeface="Times New Roman" panose="02020603050405020304" pitchFamily="18" charset="0"/>
              </a:rPr>
              <a:t>narrow the list to</a:t>
            </a:r>
            <a:r>
              <a:rPr lang="en-US" dirty="0">
                <a:solidFill>
                  <a:srgbClr val="333333"/>
                </a:solidFill>
                <a:latin typeface="Times New Roman" panose="02020603050405020304" pitchFamily="18" charset="0"/>
                <a:cs typeface="Times New Roman" panose="02020603050405020304" pitchFamily="18" charset="0"/>
              </a:rPr>
              <a:t> </a:t>
            </a:r>
            <a:r>
              <a:rPr lang="en-US" dirty="0" smtClean="0">
                <a:solidFill>
                  <a:srgbClr val="333333"/>
                </a:solidFill>
                <a:latin typeface="Times New Roman" panose="02020603050405020304" pitchFamily="18" charset="0"/>
                <a:cs typeface="Times New Roman" panose="02020603050405020304" pitchFamily="18" charset="0"/>
              </a:rPr>
              <a:t>3 </a:t>
            </a:r>
            <a:r>
              <a:rPr lang="en-US" dirty="0">
                <a:solidFill>
                  <a:srgbClr val="333333"/>
                </a:solidFill>
                <a:latin typeface="Times New Roman" panose="02020603050405020304" pitchFamily="18" charset="0"/>
                <a:cs typeface="Times New Roman" panose="02020603050405020304" pitchFamily="18" charset="0"/>
              </a:rPr>
              <a:t>to </a:t>
            </a:r>
            <a:r>
              <a:rPr lang="en-US" dirty="0" smtClean="0">
                <a:solidFill>
                  <a:srgbClr val="333333"/>
                </a:solidFill>
                <a:latin typeface="Times New Roman" panose="02020603050405020304" pitchFamily="18" charset="0"/>
                <a:cs typeface="Times New Roman" panose="02020603050405020304" pitchFamily="18" charset="0"/>
              </a:rPr>
              <a:t>5</a:t>
            </a:r>
            <a:r>
              <a:rPr lang="en-US" dirty="0">
                <a:solidFill>
                  <a:srgbClr val="333333"/>
                </a:solidFill>
                <a:latin typeface="Times New Roman" panose="02020603050405020304" pitchFamily="18" charset="0"/>
                <a:cs typeface="Times New Roman" panose="02020603050405020304" pitchFamily="18" charset="0"/>
              </a:rPr>
              <a:t> </a:t>
            </a:r>
            <a:r>
              <a:rPr lang="en-US" dirty="0" smtClean="0">
                <a:solidFill>
                  <a:srgbClr val="333333"/>
                </a:solidFill>
                <a:latin typeface="Times New Roman" panose="02020603050405020304" pitchFamily="18" charset="0"/>
                <a:cs typeface="Times New Roman" panose="02020603050405020304" pitchFamily="18" charset="0"/>
              </a:rPr>
              <a:t>schools</a:t>
            </a:r>
            <a:r>
              <a:rPr lang="en-US" dirty="0">
                <a:solidFill>
                  <a:srgbClr val="333333"/>
                </a:solidFill>
                <a:latin typeface="Times New Roman" panose="02020603050405020304" pitchFamily="18" charset="0"/>
                <a:cs typeface="Times New Roman" panose="02020603050405020304" pitchFamily="18" charset="0"/>
              </a:rPr>
              <a:t>.   </a:t>
            </a:r>
            <a:endParaRPr lang="en-US" dirty="0" smtClean="0">
              <a:solidFill>
                <a:srgbClr val="333333"/>
              </a:solidFill>
              <a:latin typeface="Times New Roman" panose="02020603050405020304" pitchFamily="18" charset="0"/>
              <a:cs typeface="Times New Roman" panose="02020603050405020304" pitchFamily="18" charset="0"/>
            </a:endParaRPr>
          </a:p>
          <a:p>
            <a:pPr marL="0" indent="0">
              <a:spcBef>
                <a:spcPts val="0"/>
              </a:spcBef>
              <a:buNone/>
            </a:pPr>
            <a:endParaRPr lang="en-US" dirty="0">
              <a:solidFill>
                <a:srgbClr val="333333"/>
              </a:solidFill>
              <a:latin typeface="Times New Roman" panose="02020603050405020304" pitchFamily="18" charset="0"/>
              <a:cs typeface="Times New Roman" panose="02020603050405020304" pitchFamily="18" charset="0"/>
            </a:endParaRPr>
          </a:p>
          <a:p>
            <a:pPr marL="0">
              <a:spcBef>
                <a:spcPts val="0"/>
              </a:spcBef>
            </a:pPr>
            <a:r>
              <a:rPr lang="en-US" dirty="0">
                <a:solidFill>
                  <a:srgbClr val="333333"/>
                </a:solidFill>
                <a:latin typeface="Times New Roman" panose="02020603050405020304" pitchFamily="18" charset="0"/>
                <a:cs typeface="Times New Roman" panose="02020603050405020304" pitchFamily="18" charset="0"/>
              </a:rPr>
              <a:t>Continue investigating scholarship sources.  </a:t>
            </a:r>
          </a:p>
          <a:p>
            <a:pPr marL="0" indent="0">
              <a:spcBef>
                <a:spcPts val="0"/>
              </a:spcBef>
              <a:buNone/>
            </a:pPr>
            <a:endParaRPr lang="en-US" dirty="0">
              <a:solidFill>
                <a:srgbClr val="333333"/>
              </a:solidFill>
              <a:latin typeface="Times New Roman" panose="02020603050405020304" pitchFamily="18" charset="0"/>
              <a:cs typeface="Times New Roman" panose="02020603050405020304" pitchFamily="18" charset="0"/>
            </a:endParaRPr>
          </a:p>
          <a:p>
            <a:pPr marL="0">
              <a:spcBef>
                <a:spcPts val="0"/>
              </a:spcBef>
            </a:pPr>
            <a:r>
              <a:rPr lang="en-US" dirty="0" smtClean="0">
                <a:solidFill>
                  <a:srgbClr val="333333"/>
                </a:solidFill>
                <a:latin typeface="Times New Roman" panose="02020603050405020304" pitchFamily="18" charset="0"/>
                <a:cs typeface="Times New Roman" panose="02020603050405020304" pitchFamily="18" charset="0"/>
              </a:rPr>
              <a:t>Study for </a:t>
            </a:r>
            <a:r>
              <a:rPr lang="en-US" dirty="0">
                <a:solidFill>
                  <a:srgbClr val="333333"/>
                </a:solidFill>
                <a:latin typeface="Times New Roman" panose="02020603050405020304" pitchFamily="18" charset="0"/>
                <a:cs typeface="Times New Roman" panose="02020603050405020304" pitchFamily="18" charset="0"/>
              </a:rPr>
              <a:t> the  ACT  and/or  SAT  test   </a:t>
            </a:r>
          </a:p>
          <a:p>
            <a:pPr marL="0" indent="0">
              <a:spcBef>
                <a:spcPts val="0"/>
              </a:spcBef>
              <a:buNone/>
            </a:pPr>
            <a:r>
              <a:rPr lang="en-US" dirty="0">
                <a:solidFill>
                  <a:srgbClr val="333333"/>
                </a:solidFill>
                <a:latin typeface="Times New Roman" panose="02020603050405020304" pitchFamily="18" charset="0"/>
                <a:cs typeface="Times New Roman" panose="02020603050405020304" pitchFamily="18" charset="0"/>
              </a:rPr>
              <a:t> </a:t>
            </a:r>
          </a:p>
          <a:p>
            <a:pPr marL="0">
              <a:spcBef>
                <a:spcPts val="0"/>
              </a:spcBef>
            </a:pPr>
            <a:r>
              <a:rPr lang="en-US" dirty="0" smtClean="0">
                <a:solidFill>
                  <a:srgbClr val="333333"/>
                </a:solidFill>
                <a:latin typeface="Times New Roman" panose="02020603050405020304" pitchFamily="18" charset="0"/>
                <a:cs typeface="Times New Roman" panose="02020603050405020304" pitchFamily="18" charset="0"/>
              </a:rPr>
              <a:t>Finalize </a:t>
            </a:r>
            <a:r>
              <a:rPr lang="en-US" dirty="0">
                <a:solidFill>
                  <a:srgbClr val="333333"/>
                </a:solidFill>
                <a:latin typeface="Times New Roman" panose="02020603050405020304" pitchFamily="18" charset="0"/>
                <a:cs typeface="Times New Roman" panose="02020603050405020304" pitchFamily="18" charset="0"/>
              </a:rPr>
              <a:t>summer </a:t>
            </a:r>
            <a:r>
              <a:rPr lang="en-US" dirty="0" smtClean="0">
                <a:solidFill>
                  <a:srgbClr val="333333"/>
                </a:solidFill>
                <a:latin typeface="Times New Roman" panose="02020603050405020304" pitchFamily="18" charset="0"/>
                <a:cs typeface="Times New Roman" panose="02020603050405020304" pitchFamily="18" charset="0"/>
              </a:rPr>
              <a:t>employment </a:t>
            </a:r>
            <a:r>
              <a:rPr lang="en-US" smtClean="0">
                <a:solidFill>
                  <a:srgbClr val="333333"/>
                </a:solidFill>
                <a:latin typeface="Times New Roman" panose="02020603050405020304" pitchFamily="18" charset="0"/>
                <a:cs typeface="Times New Roman" panose="02020603050405020304" pitchFamily="18" charset="0"/>
              </a:rPr>
              <a:t>and summer </a:t>
            </a:r>
            <a:r>
              <a:rPr lang="en-US" dirty="0" smtClean="0">
                <a:solidFill>
                  <a:srgbClr val="333333"/>
                </a:solidFill>
                <a:latin typeface="Times New Roman" panose="02020603050405020304" pitchFamily="18" charset="0"/>
                <a:cs typeface="Times New Roman" panose="02020603050405020304" pitchFamily="18" charset="0"/>
              </a:rPr>
              <a:t>plans . Obtains a summer job that might related </a:t>
            </a:r>
            <a:r>
              <a:rPr lang="en-US" dirty="0">
                <a:solidFill>
                  <a:srgbClr val="333333"/>
                </a:solidFill>
                <a:latin typeface="Times New Roman" panose="02020603050405020304" pitchFamily="18" charset="0"/>
                <a:cs typeface="Times New Roman" panose="02020603050405020304" pitchFamily="18" charset="0"/>
              </a:rPr>
              <a:t> to  your  career interests.  </a:t>
            </a:r>
          </a:p>
          <a:p>
            <a:pPr marL="0" indent="0">
              <a:spcBef>
                <a:spcPts val="0"/>
              </a:spcBef>
              <a:buNone/>
            </a:pPr>
            <a:r>
              <a:rPr lang="en-US" dirty="0">
                <a:solidFill>
                  <a:srgbClr val="333333"/>
                </a:solidFill>
                <a:latin typeface="Times New Roman" panose="02020603050405020304" pitchFamily="18" charset="0"/>
                <a:cs typeface="Times New Roman" panose="02020603050405020304" pitchFamily="18" charset="0"/>
              </a:rPr>
              <a:t> </a:t>
            </a:r>
          </a:p>
          <a:p>
            <a:pPr marL="0">
              <a:spcBef>
                <a:spcPts val="0"/>
              </a:spcBef>
            </a:pPr>
            <a:r>
              <a:rPr lang="en-US" dirty="0">
                <a:solidFill>
                  <a:srgbClr val="333333"/>
                </a:solidFill>
                <a:latin typeface="Times New Roman" panose="02020603050405020304" pitchFamily="18" charset="0"/>
                <a:cs typeface="Times New Roman" panose="02020603050405020304" pitchFamily="18" charset="0"/>
              </a:rPr>
              <a:t>S</a:t>
            </a:r>
            <a:r>
              <a:rPr lang="en-US" dirty="0" smtClean="0">
                <a:solidFill>
                  <a:srgbClr val="333333"/>
                </a:solidFill>
                <a:latin typeface="Times New Roman" panose="02020603050405020304" pitchFamily="18" charset="0"/>
                <a:cs typeface="Times New Roman" panose="02020603050405020304" pitchFamily="18" charset="0"/>
              </a:rPr>
              <a:t>ave </a:t>
            </a:r>
            <a:r>
              <a:rPr lang="en-US" dirty="0">
                <a:solidFill>
                  <a:srgbClr val="333333"/>
                </a:solidFill>
                <a:latin typeface="Times New Roman" panose="02020603050405020304" pitchFamily="18" charset="0"/>
                <a:cs typeface="Times New Roman" panose="02020603050405020304" pitchFamily="18" charset="0"/>
              </a:rPr>
              <a:t> some  money  from  your  summer  job  to  </a:t>
            </a:r>
            <a:r>
              <a:rPr lang="en-US" dirty="0" smtClean="0">
                <a:solidFill>
                  <a:srgbClr val="333333"/>
                </a:solidFill>
                <a:latin typeface="Times New Roman" panose="02020603050405020304" pitchFamily="18" charset="0"/>
                <a:cs typeface="Times New Roman" panose="02020603050405020304" pitchFamily="18" charset="0"/>
              </a:rPr>
              <a:t>help  pay </a:t>
            </a:r>
            <a:r>
              <a:rPr lang="en-US" dirty="0">
                <a:solidFill>
                  <a:srgbClr val="333333"/>
                </a:solidFill>
                <a:latin typeface="Times New Roman" panose="02020603050405020304" pitchFamily="18" charset="0"/>
                <a:cs typeface="Times New Roman" panose="02020603050405020304" pitchFamily="18" charset="0"/>
              </a:rPr>
              <a:t> for  college  costs.</a:t>
            </a:r>
            <a:r>
              <a:rPr lang="en-US" dirty="0">
                <a:solidFill>
                  <a:srgbClr val="333333"/>
                </a:solidFill>
                <a:latin typeface="Gautami"/>
              </a:rPr>
              <a:t> </a:t>
            </a:r>
            <a:endParaRPr lang="en-US" dirty="0">
              <a:solidFill>
                <a:srgbClr val="333333"/>
              </a:solidFill>
              <a:latin typeface="Noto Serif"/>
            </a:endParaRPr>
          </a:p>
          <a:p>
            <a:endParaRPr lang="en-US" dirty="0"/>
          </a:p>
        </p:txBody>
      </p:sp>
    </p:spTree>
    <p:extLst>
      <p:ext uri="{BB962C8B-B14F-4D97-AF65-F5344CB8AC3E}">
        <p14:creationId xmlns:p14="http://schemas.microsoft.com/office/powerpoint/2010/main" val="2136874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555</TotalTime>
  <Words>707</Words>
  <Application>Microsoft Office PowerPoint</Application>
  <PresentationFormat>Widescreen</PresentationFormat>
  <Paragraphs>52</Paragraphs>
  <Slides>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Euphemia</vt:lpstr>
      <vt:lpstr>Gautami</vt:lpstr>
      <vt:lpstr>Noto Serif</vt:lpstr>
      <vt:lpstr>Times New Roman</vt:lpstr>
      <vt:lpstr>Trebuchet MS</vt:lpstr>
      <vt:lpstr>Berlin</vt:lpstr>
      <vt:lpstr>Orange township public school district  </vt:lpstr>
      <vt:lpstr>Junior Year College Planning Timeline</vt:lpstr>
      <vt:lpstr>AUGUST  </vt:lpstr>
      <vt:lpstr>SEPTEMBER </vt:lpstr>
      <vt:lpstr>OCTOBER </vt:lpstr>
      <vt:lpstr>NOVEMBER</vt:lpstr>
      <vt:lpstr>DECEMBER &amp; JANUARY  </vt:lpstr>
      <vt:lpstr>FEBRUARY &amp; MARCH </vt:lpstr>
      <vt:lpstr>APRIL MAY &amp; JUNE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Orange public school district</dc:title>
  <dc:creator>Franklin Tafur</dc:creator>
  <cp:lastModifiedBy>Franklin Tafur</cp:lastModifiedBy>
  <cp:revision>21</cp:revision>
  <dcterms:created xsi:type="dcterms:W3CDTF">2020-09-16T17:47:09Z</dcterms:created>
  <dcterms:modified xsi:type="dcterms:W3CDTF">2020-09-17T21:10:09Z</dcterms:modified>
</cp:coreProperties>
</file>