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7" roundtripDataSignature="AMtx7mhqnpdrnzqKVAdb7+Qb6zNs6avi7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241279C-D708-4A18-AA10-376399C5FEF8}">
  <a:tblStyle styleId="{4241279C-D708-4A18-AA10-376399C5FEF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slide" Target="slides/slide28.xml"/><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37" Type="http://customschemas.google.com/relationships/presentationmetadata" Target="metadata"/><Relationship Id="rId14" Type="http://schemas.openxmlformats.org/officeDocument/2006/relationships/slide" Target="slides/slide7.xml"/><Relationship Id="rId36" Type="http://schemas.openxmlformats.org/officeDocument/2006/relationships/slide" Target="slides/slide29.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7f6e0962e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7f6e0962e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7f6e0962ef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7f6e0962e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125bf962f1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125bf962f1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125bf962f12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125bf962f1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Tree>
  </p:cSld>
  <p:clrMapOvr>
    <a:masterClrMapping/>
  </p:clrMapOvr>
  <p:transition spd="med">
    <p:checke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5" name="Shape 55"/>
        <p:cNvGrpSpPr/>
        <p:nvPr/>
      </p:nvGrpSpPr>
      <p:grpSpPr>
        <a:xfrm>
          <a:off x="0" y="0"/>
          <a:ext cx="0" cy="0"/>
          <a:chOff x="0" y="0"/>
          <a:chExt cx="0" cy="0"/>
        </a:xfrm>
      </p:grpSpPr>
      <p:sp>
        <p:nvSpPr>
          <p:cNvPr id="56" name="Google Shape;56;p37"/>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57" name="Google Shape;57;p37"/>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1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960"/>
              <a:buNone/>
              <a:defRPr b="1" sz="1600"/>
            </a:lvl4pPr>
            <a:lvl5pPr indent="-228600" lvl="4" marL="2286000" algn="l">
              <a:spcBef>
                <a:spcPts val="32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37"/>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37"/>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1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960"/>
              <a:buNone/>
              <a:defRPr b="1" sz="1600"/>
            </a:lvl4pPr>
            <a:lvl5pPr indent="-228600" lvl="4" marL="2286000" algn="l">
              <a:spcBef>
                <a:spcPts val="32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0" name="Google Shape;60;p37"/>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1" name="Shape 61"/>
        <p:cNvGrpSpPr/>
        <p:nvPr/>
      </p:nvGrpSpPr>
      <p:grpSpPr>
        <a:xfrm>
          <a:off x="0" y="0"/>
          <a:ext cx="0" cy="0"/>
          <a:chOff x="0" y="0"/>
          <a:chExt cx="0" cy="0"/>
        </a:xfrm>
      </p:grpSpPr>
      <p:sp>
        <p:nvSpPr>
          <p:cNvPr id="62" name="Google Shape;62;p38"/>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63" name="Google Shape;63;p38"/>
          <p:cNvSpPr txBox="1"/>
          <p:nvPr>
            <p:ph idx="1" type="body"/>
          </p:nvPr>
        </p:nvSpPr>
        <p:spPr>
          <a:xfrm>
            <a:off x="228600" y="2209800"/>
            <a:ext cx="43053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38"/>
          <p:cNvSpPr txBox="1"/>
          <p:nvPr>
            <p:ph idx="2" type="body"/>
          </p:nvPr>
        </p:nvSpPr>
        <p:spPr>
          <a:xfrm>
            <a:off x="4686300" y="2209800"/>
            <a:ext cx="43053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5" name="Shape 65"/>
        <p:cNvGrpSpPr/>
        <p:nvPr/>
      </p:nvGrpSpPr>
      <p:grpSpPr>
        <a:xfrm>
          <a:off x="0" y="0"/>
          <a:ext cx="0" cy="0"/>
          <a:chOff x="0" y="0"/>
          <a:chExt cx="0" cy="0"/>
        </a:xfrm>
      </p:grpSpPr>
      <p:sp>
        <p:nvSpPr>
          <p:cNvPr id="66" name="Google Shape;66;p39"/>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600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67" name="Google Shape;67;p39"/>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spcBef>
                <a:spcPts val="480"/>
              </a:spcBef>
              <a:spcAft>
                <a:spcPts val="0"/>
              </a:spcAft>
              <a:buClr>
                <a:schemeClr val="dk1"/>
              </a:buClr>
              <a:buSzPts val="2400"/>
              <a:buNone/>
              <a:defRPr sz="2400"/>
            </a:lvl1pPr>
            <a:lvl2pPr indent="-228600" lvl="1" marL="914400" algn="l">
              <a:spcBef>
                <a:spcPts val="400"/>
              </a:spcBef>
              <a:spcAft>
                <a:spcPts val="0"/>
              </a:spcAft>
              <a:buClr>
                <a:schemeClr val="dk1"/>
              </a:buClr>
              <a:buSzPts val="1000"/>
              <a:buNone/>
              <a:defRPr sz="2000"/>
            </a:lvl2pPr>
            <a:lvl3pPr indent="-228600" lvl="2" marL="1371600" algn="l">
              <a:spcBef>
                <a:spcPts val="360"/>
              </a:spcBef>
              <a:spcAft>
                <a:spcPts val="0"/>
              </a:spcAft>
              <a:buClr>
                <a:schemeClr val="dk1"/>
              </a:buClr>
              <a:buSzPts val="1800"/>
              <a:buNone/>
              <a:defRPr sz="1800"/>
            </a:lvl3pPr>
            <a:lvl4pPr indent="-228600" lvl="3" marL="1828800" algn="l">
              <a:spcBef>
                <a:spcPts val="320"/>
              </a:spcBef>
              <a:spcAft>
                <a:spcPts val="0"/>
              </a:spcAft>
              <a:buClr>
                <a:schemeClr val="dk1"/>
              </a:buClr>
              <a:buSzPts val="960"/>
              <a:buNone/>
              <a:defRPr sz="1600"/>
            </a:lvl4pPr>
            <a:lvl5pPr indent="-228600" lvl="4" marL="2286000" algn="l">
              <a:spcBef>
                <a:spcPts val="320"/>
              </a:spcBef>
              <a:spcAft>
                <a:spcPts val="0"/>
              </a:spcAft>
              <a:buClr>
                <a:schemeClr val="dk1"/>
              </a:buClr>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Tree>
  </p:cSld>
  <p:clrMapOvr>
    <a:masterClrMapping/>
  </p:clrMapOvr>
  <p:transition spd="med">
    <p:checke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8" name="Shape 68"/>
        <p:cNvGrpSpPr/>
        <p:nvPr/>
      </p:nvGrpSpPr>
      <p:grpSpPr>
        <a:xfrm>
          <a:off x="0" y="0"/>
          <a:ext cx="0" cy="0"/>
          <a:chOff x="0" y="0"/>
          <a:chExt cx="0" cy="0"/>
        </a:xfrm>
      </p:grpSpPr>
      <p:sp>
        <p:nvSpPr>
          <p:cNvPr id="69" name="Google Shape;69;p40"/>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70" name="Google Shape;70;p40"/>
          <p:cNvSpPr txBox="1"/>
          <p:nvPr>
            <p:ph idx="1" type="body"/>
          </p:nvPr>
        </p:nvSpPr>
        <p:spPr>
          <a:xfrm>
            <a:off x="228600" y="2209800"/>
            <a:ext cx="87630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29"/>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Tree>
  </p:cSld>
  <p:clrMapOvr>
    <a:masterClrMapping/>
  </p:clrMapOvr>
  <p:transition spd="med">
    <p:checke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Diagram or Organization Chart" type="dgm">
  <p:cSld name="DIAGRAM">
    <p:spTree>
      <p:nvGrpSpPr>
        <p:cNvPr id="33" name="Shape 33"/>
        <p:cNvGrpSpPr/>
        <p:nvPr/>
      </p:nvGrpSpPr>
      <p:grpSpPr>
        <a:xfrm>
          <a:off x="0" y="0"/>
          <a:ext cx="0" cy="0"/>
          <a:chOff x="0" y="0"/>
          <a:chExt cx="0" cy="0"/>
        </a:xfrm>
      </p:grpSpPr>
      <p:sp>
        <p:nvSpPr>
          <p:cNvPr id="34" name="Google Shape;34;p30"/>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35" name="Google Shape;35;p30"/>
          <p:cNvSpPr/>
          <p:nvPr>
            <p:ph idx="2" type="dgm"/>
          </p:nvPr>
        </p:nvSpPr>
        <p:spPr>
          <a:xfrm>
            <a:off x="228600" y="2209800"/>
            <a:ext cx="8763000" cy="4495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Noto Sans Symbols"/>
              <a:buChar char="▪"/>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1400"/>
              <a:buFont typeface="Noto Sans Symbols"/>
              <a:buChar char="🞇"/>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1200"/>
              <a:buFont typeface="Noto Sans Symbols"/>
              <a:buChar char="🞇"/>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36" name="Shape 36"/>
        <p:cNvGrpSpPr/>
        <p:nvPr/>
      </p:nvGrpSpPr>
      <p:grpSpPr>
        <a:xfrm>
          <a:off x="0" y="0"/>
          <a:ext cx="0" cy="0"/>
          <a:chOff x="0" y="0"/>
          <a:chExt cx="0" cy="0"/>
        </a:xfrm>
      </p:grpSpPr>
      <p:sp>
        <p:nvSpPr>
          <p:cNvPr id="37" name="Google Shape;37;p31"/>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38" name="Google Shape;38;p31"/>
          <p:cNvSpPr txBox="1"/>
          <p:nvPr>
            <p:ph idx="1" type="body"/>
          </p:nvPr>
        </p:nvSpPr>
        <p:spPr>
          <a:xfrm>
            <a:off x="228600" y="2209800"/>
            <a:ext cx="43053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31"/>
          <p:cNvSpPr txBox="1"/>
          <p:nvPr>
            <p:ph idx="2" type="body"/>
          </p:nvPr>
        </p:nvSpPr>
        <p:spPr>
          <a:xfrm>
            <a:off x="4686300" y="2209800"/>
            <a:ext cx="43053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0" name="Shape 40"/>
        <p:cNvGrpSpPr/>
        <p:nvPr/>
      </p:nvGrpSpPr>
      <p:grpSpPr>
        <a:xfrm>
          <a:off x="0" y="0"/>
          <a:ext cx="0" cy="0"/>
          <a:chOff x="0" y="0"/>
          <a:chExt cx="0" cy="0"/>
        </a:xfrm>
      </p:grpSpPr>
      <p:sp>
        <p:nvSpPr>
          <p:cNvPr id="41" name="Google Shape;41;p32"/>
          <p:cNvSpPr txBox="1"/>
          <p:nvPr>
            <p:ph type="title"/>
          </p:nvPr>
        </p:nvSpPr>
        <p:spPr>
          <a:xfrm rot="5400000">
            <a:off x="4657725" y="2371725"/>
            <a:ext cx="6477000" cy="21907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42" name="Google Shape;42;p32"/>
          <p:cNvSpPr txBox="1"/>
          <p:nvPr>
            <p:ph idx="1" type="body"/>
          </p:nvPr>
        </p:nvSpPr>
        <p:spPr>
          <a:xfrm rot="5400000">
            <a:off x="200025" y="257175"/>
            <a:ext cx="6477000" cy="64198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3" name="Shape 43"/>
        <p:cNvGrpSpPr/>
        <p:nvPr/>
      </p:nvGrpSpPr>
      <p:grpSpPr>
        <a:xfrm>
          <a:off x="0" y="0"/>
          <a:ext cx="0" cy="0"/>
          <a:chOff x="0" y="0"/>
          <a:chExt cx="0" cy="0"/>
        </a:xfrm>
      </p:grpSpPr>
      <p:sp>
        <p:nvSpPr>
          <p:cNvPr id="44" name="Google Shape;44;p33"/>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45" name="Google Shape;45;p33"/>
          <p:cNvSpPr txBox="1"/>
          <p:nvPr>
            <p:ph idx="1" type="body"/>
          </p:nvPr>
        </p:nvSpPr>
        <p:spPr>
          <a:xfrm rot="5400000">
            <a:off x="2362200" y="76200"/>
            <a:ext cx="4495800" cy="8763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285750" lvl="1" marL="914400" algn="l">
              <a:spcBef>
                <a:spcPts val="360"/>
              </a:spcBef>
              <a:spcAft>
                <a:spcPts val="0"/>
              </a:spcAft>
              <a:buClr>
                <a:schemeClr val="dk1"/>
              </a:buClr>
              <a:buSzPts val="900"/>
              <a:buChar char="🞇"/>
              <a:defRPr/>
            </a:lvl2pPr>
            <a:lvl3pPr indent="-342900" lvl="2" marL="1371600" algn="l">
              <a:spcBef>
                <a:spcPts val="360"/>
              </a:spcBef>
              <a:spcAft>
                <a:spcPts val="0"/>
              </a:spcAft>
              <a:buClr>
                <a:schemeClr val="dk1"/>
              </a:buClr>
              <a:buSzPts val="1800"/>
              <a:buChar char="▪"/>
              <a:defRPr/>
            </a:lvl3pPr>
            <a:lvl4pPr indent="-297180" lvl="3" marL="1828800" algn="l">
              <a:spcBef>
                <a:spcPts val="360"/>
              </a:spcBef>
              <a:spcAft>
                <a:spcPts val="0"/>
              </a:spcAft>
              <a:buClr>
                <a:schemeClr val="dk1"/>
              </a:buClr>
              <a:buSzPts val="108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6" name="Shape 46"/>
        <p:cNvGrpSpPr/>
        <p:nvPr/>
      </p:nvGrpSpPr>
      <p:grpSpPr>
        <a:xfrm>
          <a:off x="0" y="0"/>
          <a:ext cx="0" cy="0"/>
          <a:chOff x="0" y="0"/>
          <a:chExt cx="0" cy="0"/>
        </a:xfrm>
      </p:grpSpPr>
      <p:sp>
        <p:nvSpPr>
          <p:cNvPr id="47" name="Google Shape;47;p34"/>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320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48" name="Google Shape;48;p34"/>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Noto Sans Symbols"/>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1400"/>
              <a:buFont typeface="Noto Sans Symbols"/>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Noto Sans Symbols"/>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1200"/>
              <a:buFont typeface="Noto Sans Symbols"/>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Noto Sans Symbols"/>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9" name="Google Shape;49;p34"/>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None/>
              <a:defRPr sz="1600"/>
            </a:lvl1pPr>
            <a:lvl2pPr indent="-228600" lvl="1" marL="914400" algn="l">
              <a:spcBef>
                <a:spcPts val="280"/>
              </a:spcBef>
              <a:spcAft>
                <a:spcPts val="0"/>
              </a:spcAft>
              <a:buClr>
                <a:schemeClr val="dk1"/>
              </a:buClr>
              <a:buSzPts val="700"/>
              <a:buNone/>
              <a:defRPr sz="1400"/>
            </a:lvl2pPr>
            <a:lvl3pPr indent="-228600" lvl="2" marL="1371600" algn="l">
              <a:spcBef>
                <a:spcPts val="240"/>
              </a:spcBef>
              <a:spcAft>
                <a:spcPts val="0"/>
              </a:spcAft>
              <a:buClr>
                <a:schemeClr val="dk1"/>
              </a:buClr>
              <a:buSzPts val="1200"/>
              <a:buNone/>
              <a:defRPr sz="1200"/>
            </a:lvl3pPr>
            <a:lvl4pPr indent="-228600" lvl="3" marL="1828800" algn="l">
              <a:spcBef>
                <a:spcPts val="200"/>
              </a:spcBef>
              <a:spcAft>
                <a:spcPts val="0"/>
              </a:spcAft>
              <a:buClr>
                <a:schemeClr val="dk1"/>
              </a:buClr>
              <a:buSzPts val="600"/>
              <a:buNone/>
              <a:defRPr sz="1000"/>
            </a:lvl4pPr>
            <a:lvl5pPr indent="-228600" lvl="4" marL="2286000" algn="l">
              <a:spcBef>
                <a:spcPts val="2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35"/>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320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52" name="Google Shape;52;p35"/>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317500" lvl="1" marL="914400" algn="l">
              <a:spcBef>
                <a:spcPts val="560"/>
              </a:spcBef>
              <a:spcAft>
                <a:spcPts val="0"/>
              </a:spcAft>
              <a:buClr>
                <a:schemeClr val="dk1"/>
              </a:buClr>
              <a:buSzPts val="1400"/>
              <a:buChar char="🞇"/>
              <a:defRPr sz="2800"/>
            </a:lvl2pPr>
            <a:lvl3pPr indent="-381000" lvl="2" marL="1371600" algn="l">
              <a:spcBef>
                <a:spcPts val="480"/>
              </a:spcBef>
              <a:spcAft>
                <a:spcPts val="0"/>
              </a:spcAft>
              <a:buClr>
                <a:schemeClr val="dk1"/>
              </a:buClr>
              <a:buSzPts val="2400"/>
              <a:buChar char="▪"/>
              <a:defRPr sz="2400"/>
            </a:lvl3pPr>
            <a:lvl4pPr indent="-304800" lvl="3" marL="1828800" algn="l">
              <a:spcBef>
                <a:spcPts val="400"/>
              </a:spcBef>
              <a:spcAft>
                <a:spcPts val="0"/>
              </a:spcAft>
              <a:buClr>
                <a:schemeClr val="dk1"/>
              </a:buClr>
              <a:buSzPts val="1200"/>
              <a:buChar char="🞇"/>
              <a:defRPr sz="2000"/>
            </a:lvl4pPr>
            <a:lvl5pPr indent="-355600" lvl="4" marL="2286000" algn="l">
              <a:spcBef>
                <a:spcPts val="4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35"/>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None/>
              <a:defRPr sz="1600"/>
            </a:lvl1pPr>
            <a:lvl2pPr indent="-228600" lvl="1" marL="914400" algn="l">
              <a:spcBef>
                <a:spcPts val="280"/>
              </a:spcBef>
              <a:spcAft>
                <a:spcPts val="0"/>
              </a:spcAft>
              <a:buClr>
                <a:schemeClr val="dk1"/>
              </a:buClr>
              <a:buSzPts val="700"/>
              <a:buNone/>
              <a:defRPr sz="1400"/>
            </a:lvl2pPr>
            <a:lvl3pPr indent="-228600" lvl="2" marL="1371600" algn="l">
              <a:spcBef>
                <a:spcPts val="240"/>
              </a:spcBef>
              <a:spcAft>
                <a:spcPts val="0"/>
              </a:spcAft>
              <a:buClr>
                <a:schemeClr val="dk1"/>
              </a:buClr>
              <a:buSzPts val="1200"/>
              <a:buNone/>
              <a:defRPr sz="1200"/>
            </a:lvl3pPr>
            <a:lvl4pPr indent="-228600" lvl="3" marL="1828800" algn="l">
              <a:spcBef>
                <a:spcPts val="200"/>
              </a:spcBef>
              <a:spcAft>
                <a:spcPts val="0"/>
              </a:spcAft>
              <a:buClr>
                <a:schemeClr val="dk1"/>
              </a:buClr>
              <a:buSzPts val="600"/>
              <a:buNone/>
              <a:defRPr sz="1000"/>
            </a:lvl4pPr>
            <a:lvl5pPr indent="-228600" lvl="4" marL="2286000" algn="l">
              <a:spcBef>
                <a:spcPts val="2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Tree>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3.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0BEEA"/>
        </a:solidFill>
      </p:bgPr>
    </p:bg>
    <p:spTree>
      <p:nvGrpSpPr>
        <p:cNvPr id="5" name="Shape 5"/>
        <p:cNvGrpSpPr/>
        <p:nvPr/>
      </p:nvGrpSpPr>
      <p:grpSpPr>
        <a:xfrm>
          <a:off x="0" y="0"/>
          <a:ext cx="0" cy="0"/>
          <a:chOff x="0" y="0"/>
          <a:chExt cx="0" cy="0"/>
        </a:xfrm>
      </p:grpSpPr>
      <p:sp>
        <p:nvSpPr>
          <p:cNvPr id="6" name="Google Shape;6;p26"/>
          <p:cNvSpPr txBox="1"/>
          <p:nvPr/>
        </p:nvSpPr>
        <p:spPr>
          <a:xfrm>
            <a:off x="1600200" y="0"/>
            <a:ext cx="71628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7" name="Google Shape;7;p26"/>
          <p:cNvSpPr txBox="1"/>
          <p:nvPr/>
        </p:nvSpPr>
        <p:spPr>
          <a:xfrm>
            <a:off x="6096000" y="0"/>
            <a:ext cx="3048000" cy="2971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grpSp>
        <p:nvGrpSpPr>
          <p:cNvPr id="8" name="Google Shape;8;p26"/>
          <p:cNvGrpSpPr/>
          <p:nvPr/>
        </p:nvGrpSpPr>
        <p:grpSpPr>
          <a:xfrm>
            <a:off x="28576" y="0"/>
            <a:ext cx="9115425" cy="358775"/>
            <a:chOff x="3827" y="1468"/>
            <a:chExt cx="1927" cy="226"/>
          </a:xfrm>
        </p:grpSpPr>
        <p:cxnSp>
          <p:nvCxnSpPr>
            <p:cNvPr id="9" name="Google Shape;9;p26"/>
            <p:cNvCxnSpPr/>
            <p:nvPr/>
          </p:nvCxnSpPr>
          <p:spPr>
            <a:xfrm>
              <a:off x="3827" y="1468"/>
              <a:ext cx="1927" cy="0"/>
            </a:xfrm>
            <a:prstGeom prst="straightConnector1">
              <a:avLst/>
            </a:prstGeom>
            <a:noFill/>
            <a:ln cap="rnd" cmpd="sng" w="19050">
              <a:solidFill>
                <a:schemeClr val="lt1"/>
              </a:solidFill>
              <a:prstDash val="solid"/>
              <a:miter lim="800000"/>
              <a:headEnd len="med" w="med" type="none"/>
              <a:tailEnd len="med" w="med" type="none"/>
            </a:ln>
          </p:spPr>
        </p:cxnSp>
        <p:cxnSp>
          <p:nvCxnSpPr>
            <p:cNvPr id="10" name="Google Shape;10;p26"/>
            <p:cNvCxnSpPr/>
            <p:nvPr/>
          </p:nvCxnSpPr>
          <p:spPr>
            <a:xfrm>
              <a:off x="3827" y="1540"/>
              <a:ext cx="1927" cy="0"/>
            </a:xfrm>
            <a:prstGeom prst="straightConnector1">
              <a:avLst/>
            </a:prstGeom>
            <a:noFill/>
            <a:ln cap="rnd" cmpd="sng" w="19050">
              <a:solidFill>
                <a:schemeClr val="lt1"/>
              </a:solidFill>
              <a:prstDash val="solid"/>
              <a:miter lim="800000"/>
              <a:headEnd len="med" w="med" type="none"/>
              <a:tailEnd len="med" w="med" type="none"/>
            </a:ln>
          </p:spPr>
        </p:cxnSp>
        <p:cxnSp>
          <p:nvCxnSpPr>
            <p:cNvPr id="11" name="Google Shape;11;p26"/>
            <p:cNvCxnSpPr/>
            <p:nvPr/>
          </p:nvCxnSpPr>
          <p:spPr>
            <a:xfrm>
              <a:off x="3827" y="1616"/>
              <a:ext cx="1927" cy="0"/>
            </a:xfrm>
            <a:prstGeom prst="straightConnector1">
              <a:avLst/>
            </a:prstGeom>
            <a:noFill/>
            <a:ln cap="rnd" cmpd="sng" w="19050">
              <a:solidFill>
                <a:schemeClr val="lt1"/>
              </a:solidFill>
              <a:prstDash val="solid"/>
              <a:miter lim="800000"/>
              <a:headEnd len="med" w="med" type="none"/>
              <a:tailEnd len="med" w="med" type="none"/>
            </a:ln>
          </p:spPr>
        </p:cxnSp>
        <p:cxnSp>
          <p:nvCxnSpPr>
            <p:cNvPr id="12" name="Google Shape;12;p26"/>
            <p:cNvCxnSpPr/>
            <p:nvPr/>
          </p:nvCxnSpPr>
          <p:spPr>
            <a:xfrm>
              <a:off x="3827" y="1694"/>
              <a:ext cx="1927" cy="0"/>
            </a:xfrm>
            <a:prstGeom prst="straightConnector1">
              <a:avLst/>
            </a:prstGeom>
            <a:noFill/>
            <a:ln cap="rnd" cmpd="sng" w="19050">
              <a:solidFill>
                <a:schemeClr val="lt1"/>
              </a:solidFill>
              <a:prstDash val="solid"/>
              <a:miter lim="800000"/>
              <a:headEnd len="med" w="med" type="none"/>
              <a:tailEnd len="med" w="med" type="none"/>
            </a:ln>
          </p:spPr>
        </p:cxnSp>
      </p:grpSp>
      <p:sp>
        <p:nvSpPr>
          <p:cNvPr id="13" name="Google Shape;13;p26"/>
          <p:cNvSpPr txBox="1"/>
          <p:nvPr/>
        </p:nvSpPr>
        <p:spPr>
          <a:xfrm>
            <a:off x="0" y="2971800"/>
            <a:ext cx="9144000" cy="71437"/>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pic>
        <p:nvPicPr>
          <p:cNvPr descr="j0250214[1]" id="14" name="Google Shape;14;p26"/>
          <p:cNvPicPr preferRelativeResize="0"/>
          <p:nvPr/>
        </p:nvPicPr>
        <p:blipFill rotWithShape="1">
          <a:blip r:embed="rId1">
            <a:alphaModFix/>
          </a:blip>
          <a:srcRect b="0" l="0" r="0" t="0"/>
          <a:stretch/>
        </p:blipFill>
        <p:spPr>
          <a:xfrm>
            <a:off x="6172200" y="381000"/>
            <a:ext cx="2819400" cy="2195512"/>
          </a:xfrm>
          <a:prstGeom prst="rect">
            <a:avLst/>
          </a:prstGeom>
          <a:noFill/>
          <a:ln>
            <a:noFill/>
          </a:ln>
        </p:spPr>
      </p:pic>
      <p:pic>
        <p:nvPicPr>
          <p:cNvPr descr="j0234072[1]" id="15" name="Google Shape;15;p26"/>
          <p:cNvPicPr preferRelativeResize="0"/>
          <p:nvPr/>
        </p:nvPicPr>
        <p:blipFill rotWithShape="1">
          <a:blip r:embed="rId2">
            <a:alphaModFix/>
          </a:blip>
          <a:srcRect b="0" l="0" r="0" t="0"/>
          <a:stretch/>
        </p:blipFill>
        <p:spPr>
          <a:xfrm>
            <a:off x="0" y="5181600"/>
            <a:ext cx="1516062" cy="1676400"/>
          </a:xfrm>
          <a:prstGeom prst="rect">
            <a:avLst/>
          </a:prstGeom>
          <a:noFill/>
          <a:ln>
            <a:noFill/>
          </a:ln>
        </p:spPr>
      </p:pic>
      <p:sp>
        <p:nvSpPr>
          <p:cNvPr id="16" name="Google Shape;16;p26"/>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4000" u="none" cap="none" strike="noStrike">
                <a:solidFill>
                  <a:schemeClr val="lt1"/>
                </a:solidFill>
                <a:latin typeface="Arial"/>
                <a:ea typeface="Arial"/>
                <a:cs typeface="Arial"/>
                <a:sym typeface="Arial"/>
              </a:defRPr>
            </a:lvl1pPr>
            <a:lvl2pPr lvl="1" marR="0" rtl="0" algn="r">
              <a:spcBef>
                <a:spcPts val="0"/>
              </a:spcBef>
              <a:spcAft>
                <a:spcPts val="0"/>
              </a:spcAft>
              <a:buSzPts val="1400"/>
              <a:buNone/>
              <a:defRPr b="0" i="0" sz="4000" u="none" cap="none" strike="noStrike">
                <a:solidFill>
                  <a:schemeClr val="lt1"/>
                </a:solidFill>
                <a:latin typeface="Arial"/>
                <a:ea typeface="Arial"/>
                <a:cs typeface="Arial"/>
                <a:sym typeface="Arial"/>
              </a:defRPr>
            </a:lvl2pPr>
            <a:lvl3pPr lvl="2" marR="0" rtl="0" algn="r">
              <a:spcBef>
                <a:spcPts val="0"/>
              </a:spcBef>
              <a:spcAft>
                <a:spcPts val="0"/>
              </a:spcAft>
              <a:buSzPts val="1400"/>
              <a:buNone/>
              <a:defRPr b="0" i="0" sz="4000" u="none" cap="none" strike="noStrike">
                <a:solidFill>
                  <a:schemeClr val="lt1"/>
                </a:solidFill>
                <a:latin typeface="Arial"/>
                <a:ea typeface="Arial"/>
                <a:cs typeface="Arial"/>
                <a:sym typeface="Arial"/>
              </a:defRPr>
            </a:lvl3pPr>
            <a:lvl4pPr lvl="3" marR="0" rtl="0" algn="r">
              <a:spcBef>
                <a:spcPts val="0"/>
              </a:spcBef>
              <a:spcAft>
                <a:spcPts val="0"/>
              </a:spcAft>
              <a:buSzPts val="1400"/>
              <a:buNone/>
              <a:defRPr b="0" i="0" sz="4000" u="none" cap="none" strike="noStrike">
                <a:solidFill>
                  <a:schemeClr val="lt1"/>
                </a:solidFill>
                <a:latin typeface="Arial"/>
                <a:ea typeface="Arial"/>
                <a:cs typeface="Arial"/>
                <a:sym typeface="Arial"/>
              </a:defRPr>
            </a:lvl4pPr>
            <a:lvl5pPr lvl="4" marR="0" rtl="0" algn="r">
              <a:spcBef>
                <a:spcPts val="0"/>
              </a:spcBef>
              <a:spcAft>
                <a:spcPts val="0"/>
              </a:spcAft>
              <a:buSzPts val="1400"/>
              <a:buNone/>
              <a:defRPr b="0" i="0" sz="4000" u="none" cap="none" strike="noStrike">
                <a:solidFill>
                  <a:schemeClr val="lt1"/>
                </a:solidFill>
                <a:latin typeface="Arial"/>
                <a:ea typeface="Arial"/>
                <a:cs typeface="Arial"/>
                <a:sym typeface="Arial"/>
              </a:defRPr>
            </a:lvl5pPr>
            <a:lvl6pPr lvl="5" marR="0" rtl="0" algn="r">
              <a:spcBef>
                <a:spcPts val="0"/>
              </a:spcBef>
              <a:spcAft>
                <a:spcPts val="0"/>
              </a:spcAft>
              <a:buSzPts val="1400"/>
              <a:buNone/>
              <a:defRPr b="0" i="0" sz="4000" u="none" cap="none" strike="noStrike">
                <a:solidFill>
                  <a:schemeClr val="lt1"/>
                </a:solidFill>
                <a:latin typeface="Arial"/>
                <a:ea typeface="Arial"/>
                <a:cs typeface="Arial"/>
                <a:sym typeface="Arial"/>
              </a:defRPr>
            </a:lvl6pPr>
            <a:lvl7pPr lvl="6" marR="0" rtl="0" algn="r">
              <a:spcBef>
                <a:spcPts val="0"/>
              </a:spcBef>
              <a:spcAft>
                <a:spcPts val="0"/>
              </a:spcAft>
              <a:buSzPts val="1400"/>
              <a:buNone/>
              <a:defRPr b="0" i="0" sz="4000" u="none" cap="none" strike="noStrike">
                <a:solidFill>
                  <a:schemeClr val="lt1"/>
                </a:solidFill>
                <a:latin typeface="Arial"/>
                <a:ea typeface="Arial"/>
                <a:cs typeface="Arial"/>
                <a:sym typeface="Arial"/>
              </a:defRPr>
            </a:lvl7pPr>
            <a:lvl8pPr lvl="7" marR="0" rtl="0" algn="r">
              <a:spcBef>
                <a:spcPts val="0"/>
              </a:spcBef>
              <a:spcAft>
                <a:spcPts val="0"/>
              </a:spcAft>
              <a:buSzPts val="1400"/>
              <a:buNone/>
              <a:defRPr b="0" i="0" sz="4000" u="none" cap="none" strike="noStrike">
                <a:solidFill>
                  <a:schemeClr val="lt1"/>
                </a:solidFill>
                <a:latin typeface="Arial"/>
                <a:ea typeface="Arial"/>
                <a:cs typeface="Arial"/>
                <a:sym typeface="Arial"/>
              </a:defRPr>
            </a:lvl8pPr>
            <a:lvl9pPr lvl="8" marR="0" rtl="0" algn="r">
              <a:spcBef>
                <a:spcPts val="0"/>
              </a:spcBef>
              <a:spcAft>
                <a:spcPts val="0"/>
              </a:spcAft>
              <a:buSzPts val="1400"/>
              <a:buNone/>
              <a:defRPr b="0" i="0" sz="4000" u="none" cap="none" strike="noStrike">
                <a:solidFill>
                  <a:schemeClr val="lt1"/>
                </a:solidFill>
                <a:latin typeface="Arial"/>
                <a:ea typeface="Arial"/>
                <a:cs typeface="Arial"/>
                <a:sym typeface="Arial"/>
              </a:defRPr>
            </a:lvl9pPr>
          </a:lstStyle>
          <a:p/>
        </p:txBody>
      </p:sp>
      <p:sp>
        <p:nvSpPr>
          <p:cNvPr id="17" name="Google Shape;17;p26"/>
          <p:cNvSpPr txBox="1"/>
          <p:nvPr>
            <p:ph idx="1" type="body"/>
          </p:nvPr>
        </p:nvSpPr>
        <p:spPr>
          <a:xfrm>
            <a:off x="228600" y="2209800"/>
            <a:ext cx="8763000" cy="4495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Noto Sans Symbols"/>
              <a:buChar char="▪"/>
              <a:defRPr b="0" i="0" sz="3200" u="none" cap="none" strike="noStrike">
                <a:solidFill>
                  <a:schemeClr val="dk1"/>
                </a:solidFill>
                <a:latin typeface="Arial"/>
                <a:ea typeface="Arial"/>
                <a:cs typeface="Arial"/>
                <a:sym typeface="Arial"/>
              </a:defRPr>
            </a:lvl1pPr>
            <a:lvl2pPr indent="-317500" lvl="1" marL="914400" marR="0" rtl="0" algn="l">
              <a:spcBef>
                <a:spcPts val="560"/>
              </a:spcBef>
              <a:spcAft>
                <a:spcPts val="0"/>
              </a:spcAft>
              <a:buClr>
                <a:schemeClr val="dk1"/>
              </a:buClr>
              <a:buSzPts val="1400"/>
              <a:buFont typeface="Noto Sans Symbols"/>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chemeClr val="dk1"/>
              </a:buClr>
              <a:buSzPts val="1200"/>
              <a:buFont typeface="Noto Sans Symbols"/>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3"/>
  </p:sldLayoutIdLst>
  <p:transition spd="med">
    <p:checker/>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0BEEA"/>
        </a:solidFill>
      </p:bgPr>
    </p:bg>
    <p:spTree>
      <p:nvGrpSpPr>
        <p:cNvPr id="19" name="Shape 19"/>
        <p:cNvGrpSpPr/>
        <p:nvPr/>
      </p:nvGrpSpPr>
      <p:grpSpPr>
        <a:xfrm>
          <a:off x="0" y="0"/>
          <a:ext cx="0" cy="0"/>
          <a:chOff x="0" y="0"/>
          <a:chExt cx="0" cy="0"/>
        </a:xfrm>
      </p:grpSpPr>
      <p:sp>
        <p:nvSpPr>
          <p:cNvPr id="20" name="Google Shape;20;p28"/>
          <p:cNvSpPr txBox="1"/>
          <p:nvPr/>
        </p:nvSpPr>
        <p:spPr>
          <a:xfrm>
            <a:off x="11112" y="0"/>
            <a:ext cx="9132887" cy="1219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grpSp>
        <p:nvGrpSpPr>
          <p:cNvPr id="21" name="Google Shape;21;p28"/>
          <p:cNvGrpSpPr/>
          <p:nvPr/>
        </p:nvGrpSpPr>
        <p:grpSpPr>
          <a:xfrm>
            <a:off x="0" y="879475"/>
            <a:ext cx="9144000" cy="339725"/>
            <a:chOff x="1519" y="554"/>
            <a:chExt cx="4241" cy="91"/>
          </a:xfrm>
        </p:grpSpPr>
        <p:cxnSp>
          <p:nvCxnSpPr>
            <p:cNvPr id="22" name="Google Shape;22;p28"/>
            <p:cNvCxnSpPr/>
            <p:nvPr/>
          </p:nvCxnSpPr>
          <p:spPr>
            <a:xfrm>
              <a:off x="1519" y="554"/>
              <a:ext cx="4241" cy="0"/>
            </a:xfrm>
            <a:prstGeom prst="straightConnector1">
              <a:avLst/>
            </a:prstGeom>
            <a:noFill/>
            <a:ln cap="rnd" cmpd="sng" w="12700">
              <a:solidFill>
                <a:schemeClr val="lt1"/>
              </a:solidFill>
              <a:prstDash val="solid"/>
              <a:miter lim="800000"/>
              <a:headEnd len="med" w="med" type="none"/>
              <a:tailEnd len="med" w="med" type="none"/>
            </a:ln>
          </p:spPr>
        </p:cxnSp>
        <p:cxnSp>
          <p:nvCxnSpPr>
            <p:cNvPr id="23" name="Google Shape;23;p28"/>
            <p:cNvCxnSpPr/>
            <p:nvPr/>
          </p:nvCxnSpPr>
          <p:spPr>
            <a:xfrm>
              <a:off x="1519" y="599"/>
              <a:ext cx="4241" cy="0"/>
            </a:xfrm>
            <a:prstGeom prst="straightConnector1">
              <a:avLst/>
            </a:prstGeom>
            <a:noFill/>
            <a:ln cap="rnd" cmpd="sng" w="12700">
              <a:solidFill>
                <a:schemeClr val="lt1"/>
              </a:solidFill>
              <a:prstDash val="solid"/>
              <a:miter lim="800000"/>
              <a:headEnd len="med" w="med" type="none"/>
              <a:tailEnd len="med" w="med" type="none"/>
            </a:ln>
          </p:spPr>
        </p:cxnSp>
        <p:cxnSp>
          <p:nvCxnSpPr>
            <p:cNvPr id="24" name="Google Shape;24;p28"/>
            <p:cNvCxnSpPr/>
            <p:nvPr/>
          </p:nvCxnSpPr>
          <p:spPr>
            <a:xfrm>
              <a:off x="1519" y="645"/>
              <a:ext cx="4241" cy="0"/>
            </a:xfrm>
            <a:prstGeom prst="straightConnector1">
              <a:avLst/>
            </a:prstGeom>
            <a:noFill/>
            <a:ln cap="rnd" cmpd="sng" w="12700">
              <a:solidFill>
                <a:schemeClr val="lt1"/>
              </a:solidFill>
              <a:prstDash val="solid"/>
              <a:miter lim="800000"/>
              <a:headEnd len="med" w="med" type="none"/>
              <a:tailEnd len="med" w="med" type="none"/>
            </a:ln>
          </p:spPr>
        </p:cxnSp>
      </p:grpSp>
      <p:sp>
        <p:nvSpPr>
          <p:cNvPr id="25" name="Google Shape;25;p28"/>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4000" u="none" cap="none" strike="noStrike">
                <a:solidFill>
                  <a:schemeClr val="lt1"/>
                </a:solidFill>
                <a:latin typeface="Arial"/>
                <a:ea typeface="Arial"/>
                <a:cs typeface="Arial"/>
                <a:sym typeface="Arial"/>
              </a:defRPr>
            </a:lvl1pPr>
            <a:lvl2pPr lvl="1" marR="0" rtl="0" algn="r">
              <a:spcBef>
                <a:spcPts val="0"/>
              </a:spcBef>
              <a:spcAft>
                <a:spcPts val="0"/>
              </a:spcAft>
              <a:buSzPts val="1400"/>
              <a:buNone/>
              <a:defRPr b="0" i="0" sz="4000" u="none" cap="none" strike="noStrike">
                <a:solidFill>
                  <a:schemeClr val="lt1"/>
                </a:solidFill>
                <a:latin typeface="Arial"/>
                <a:ea typeface="Arial"/>
                <a:cs typeface="Arial"/>
                <a:sym typeface="Arial"/>
              </a:defRPr>
            </a:lvl2pPr>
            <a:lvl3pPr lvl="2" marR="0" rtl="0" algn="r">
              <a:spcBef>
                <a:spcPts val="0"/>
              </a:spcBef>
              <a:spcAft>
                <a:spcPts val="0"/>
              </a:spcAft>
              <a:buSzPts val="1400"/>
              <a:buNone/>
              <a:defRPr b="0" i="0" sz="4000" u="none" cap="none" strike="noStrike">
                <a:solidFill>
                  <a:schemeClr val="lt1"/>
                </a:solidFill>
                <a:latin typeface="Arial"/>
                <a:ea typeface="Arial"/>
                <a:cs typeface="Arial"/>
                <a:sym typeface="Arial"/>
              </a:defRPr>
            </a:lvl3pPr>
            <a:lvl4pPr lvl="3" marR="0" rtl="0" algn="r">
              <a:spcBef>
                <a:spcPts val="0"/>
              </a:spcBef>
              <a:spcAft>
                <a:spcPts val="0"/>
              </a:spcAft>
              <a:buSzPts val="1400"/>
              <a:buNone/>
              <a:defRPr b="0" i="0" sz="4000" u="none" cap="none" strike="noStrike">
                <a:solidFill>
                  <a:schemeClr val="lt1"/>
                </a:solidFill>
                <a:latin typeface="Arial"/>
                <a:ea typeface="Arial"/>
                <a:cs typeface="Arial"/>
                <a:sym typeface="Arial"/>
              </a:defRPr>
            </a:lvl4pPr>
            <a:lvl5pPr lvl="4" marR="0" rtl="0" algn="r">
              <a:spcBef>
                <a:spcPts val="0"/>
              </a:spcBef>
              <a:spcAft>
                <a:spcPts val="0"/>
              </a:spcAft>
              <a:buSzPts val="1400"/>
              <a:buNone/>
              <a:defRPr b="0" i="0" sz="4000" u="none" cap="none" strike="noStrike">
                <a:solidFill>
                  <a:schemeClr val="lt1"/>
                </a:solidFill>
                <a:latin typeface="Arial"/>
                <a:ea typeface="Arial"/>
                <a:cs typeface="Arial"/>
                <a:sym typeface="Arial"/>
              </a:defRPr>
            </a:lvl5pPr>
            <a:lvl6pPr lvl="5" marR="0" rtl="0" algn="r">
              <a:spcBef>
                <a:spcPts val="0"/>
              </a:spcBef>
              <a:spcAft>
                <a:spcPts val="0"/>
              </a:spcAft>
              <a:buSzPts val="1400"/>
              <a:buNone/>
              <a:defRPr b="0" i="0" sz="4000" u="none" cap="none" strike="noStrike">
                <a:solidFill>
                  <a:schemeClr val="lt1"/>
                </a:solidFill>
                <a:latin typeface="Arial"/>
                <a:ea typeface="Arial"/>
                <a:cs typeface="Arial"/>
                <a:sym typeface="Arial"/>
              </a:defRPr>
            </a:lvl6pPr>
            <a:lvl7pPr lvl="6" marR="0" rtl="0" algn="r">
              <a:spcBef>
                <a:spcPts val="0"/>
              </a:spcBef>
              <a:spcAft>
                <a:spcPts val="0"/>
              </a:spcAft>
              <a:buSzPts val="1400"/>
              <a:buNone/>
              <a:defRPr b="0" i="0" sz="4000" u="none" cap="none" strike="noStrike">
                <a:solidFill>
                  <a:schemeClr val="lt1"/>
                </a:solidFill>
                <a:latin typeface="Arial"/>
                <a:ea typeface="Arial"/>
                <a:cs typeface="Arial"/>
                <a:sym typeface="Arial"/>
              </a:defRPr>
            </a:lvl7pPr>
            <a:lvl8pPr lvl="7" marR="0" rtl="0" algn="r">
              <a:spcBef>
                <a:spcPts val="0"/>
              </a:spcBef>
              <a:spcAft>
                <a:spcPts val="0"/>
              </a:spcAft>
              <a:buSzPts val="1400"/>
              <a:buNone/>
              <a:defRPr b="0" i="0" sz="4000" u="none" cap="none" strike="noStrike">
                <a:solidFill>
                  <a:schemeClr val="lt1"/>
                </a:solidFill>
                <a:latin typeface="Arial"/>
                <a:ea typeface="Arial"/>
                <a:cs typeface="Arial"/>
                <a:sym typeface="Arial"/>
              </a:defRPr>
            </a:lvl8pPr>
            <a:lvl9pPr lvl="8" marR="0" rtl="0" algn="r">
              <a:spcBef>
                <a:spcPts val="0"/>
              </a:spcBef>
              <a:spcAft>
                <a:spcPts val="0"/>
              </a:spcAft>
              <a:buSzPts val="1400"/>
              <a:buNone/>
              <a:defRPr b="0" i="0" sz="4000" u="none" cap="none" strike="noStrike">
                <a:solidFill>
                  <a:schemeClr val="lt1"/>
                </a:solidFill>
                <a:latin typeface="Arial"/>
                <a:ea typeface="Arial"/>
                <a:cs typeface="Arial"/>
                <a:sym typeface="Arial"/>
              </a:defRPr>
            </a:lvl9pPr>
          </a:lstStyle>
          <a:p/>
        </p:txBody>
      </p:sp>
      <p:sp>
        <p:nvSpPr>
          <p:cNvPr id="26" name="Google Shape;26;p28"/>
          <p:cNvSpPr txBox="1"/>
          <p:nvPr>
            <p:ph idx="1" type="body"/>
          </p:nvPr>
        </p:nvSpPr>
        <p:spPr>
          <a:xfrm>
            <a:off x="228600" y="2209800"/>
            <a:ext cx="8763000" cy="4495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Noto Sans Symbols"/>
              <a:buChar char="▪"/>
              <a:defRPr b="0" i="0" sz="3200" u="none" cap="none" strike="noStrike">
                <a:solidFill>
                  <a:schemeClr val="dk1"/>
                </a:solidFill>
                <a:latin typeface="Arial"/>
                <a:ea typeface="Arial"/>
                <a:cs typeface="Arial"/>
                <a:sym typeface="Arial"/>
              </a:defRPr>
            </a:lvl1pPr>
            <a:lvl2pPr indent="-317500" lvl="1" marL="914400" marR="0" rtl="0" algn="l">
              <a:spcBef>
                <a:spcPts val="560"/>
              </a:spcBef>
              <a:spcAft>
                <a:spcPts val="0"/>
              </a:spcAft>
              <a:buClr>
                <a:schemeClr val="dk1"/>
              </a:buClr>
              <a:buSzPts val="1400"/>
              <a:buFont typeface="Noto Sans Symbols"/>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chemeClr val="dk1"/>
              </a:buClr>
              <a:buSzPts val="1200"/>
              <a:buFont typeface="Noto Sans Symbols"/>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grpSp>
        <p:nvGrpSpPr>
          <p:cNvPr id="27" name="Google Shape;27;p28"/>
          <p:cNvGrpSpPr/>
          <p:nvPr/>
        </p:nvGrpSpPr>
        <p:grpSpPr>
          <a:xfrm>
            <a:off x="0" y="1204912"/>
            <a:ext cx="9144000" cy="74612"/>
            <a:chOff x="0" y="699"/>
            <a:chExt cx="5760" cy="107"/>
          </a:xfrm>
        </p:grpSpPr>
        <p:sp>
          <p:nvSpPr>
            <p:cNvPr id="28" name="Google Shape;28;p28"/>
            <p:cNvSpPr txBox="1"/>
            <p:nvPr/>
          </p:nvSpPr>
          <p:spPr>
            <a:xfrm>
              <a:off x="0" y="699"/>
              <a:ext cx="5760" cy="46"/>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9" name="Google Shape;29;p28"/>
            <p:cNvSpPr txBox="1"/>
            <p:nvPr/>
          </p:nvSpPr>
          <p:spPr>
            <a:xfrm>
              <a:off x="1476" y="713"/>
              <a:ext cx="4284" cy="93"/>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grpSp>
      <p:pic>
        <p:nvPicPr>
          <p:cNvPr descr="j0234072[1]" id="30" name="Google Shape;30;p28"/>
          <p:cNvPicPr preferRelativeResize="0"/>
          <p:nvPr/>
        </p:nvPicPr>
        <p:blipFill rotWithShape="1">
          <a:blip r:embed="rId1">
            <a:alphaModFix/>
          </a:blip>
          <a:srcRect b="0" l="0" r="0" t="0"/>
          <a:stretch/>
        </p:blipFill>
        <p:spPr>
          <a:xfrm>
            <a:off x="0" y="0"/>
            <a:ext cx="1722437" cy="1905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checker/>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brainpop.com/technology/computerscience/internetsearch/" TargetMode="External"/><Relationship Id="rId4" Type="http://schemas.openxmlformats.org/officeDocument/2006/relationships/hyperlink" Target="https://www.brainpop.com/english/studyandreadingskills/research/" TargetMode="External"/><Relationship Id="rId5" Type="http://schemas.openxmlformats.org/officeDocument/2006/relationships/hyperlink" Target="https://www.brainpop.com/english/studyandreadingskills/onlinesource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polysearch.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www.answers.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britannica.com/" TargetMode="External"/><Relationship Id="rId4" Type="http://schemas.openxmlformats.org/officeDocument/2006/relationships/hyperlink" Target="http://www.wikipedia.com/" TargetMode="External"/><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www.google.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www.google.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hyperlink" Target="http://www.lerc.educ.ubc.ca/LERC/outreach/lomcira2006/lomcirahandoutapril06.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library.thinkquest.org/4034/dagama.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library.thinkquest.org/4034/dagama.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www.bbc.co.uk/history/historic_figures/gama_vasco_da.shtml" TargetMode="Externa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spark.adobe.com/sp/design/post/new?_branch_match_id=773223955377527313" TargetMode="External"/><Relationship Id="rId4" Type="http://schemas.openxmlformats.org/officeDocument/2006/relationships/hyperlink" Target="https://prezi.com/signup/basi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search.ebscohost.com" TargetMode="External"/><Relationship Id="rId4" Type="http://schemas.openxmlformats.org/officeDocument/2006/relationships/hyperlink" Target="http://discoverer.prod.sirs.com/discoweb/disco/do/frontpage" TargetMode="External"/><Relationship Id="rId5" Type="http://schemas.openxmlformats.org/officeDocument/2006/relationships/hyperlink" Target="https://www.brainpop.com" TargetMode="External"/><Relationship Id="rId6" Type="http://schemas.openxmlformats.org/officeDocument/2006/relationships/hyperlink" Target="https://www.worldbookonline.com/wbel/#/home" TargetMode="External"/><Relationship Id="rId7" Type="http://schemas.openxmlformats.org/officeDocument/2006/relationships/hyperlink" Target="https://www.getepic.com/educators" TargetMode="External"/><Relationship Id="rId8" Type="http://schemas.openxmlformats.org/officeDocument/2006/relationships/hyperlink" Target="https://clever.co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s://ebookcentral-proquest-com.ezpxy-web-p-u01.wpi.edu/lib/wpi/detail.action?docID=181319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hyperlink" Target="https://www.scribbr.com/apa-style/reference-entry/" TargetMode="External"/><Relationship Id="rId4" Type="http://schemas.openxmlformats.org/officeDocument/2006/relationships/hyperlink" Target="https://www.scribbr.com/apa-style/in-text-citation/" TargetMode="External"/><Relationship Id="rId5" Type="http://schemas.openxmlformats.org/officeDocument/2006/relationships/hyperlink" Target="https://www.scribbr.com/apa-style/reference-entry/" TargetMode="External"/><Relationship Id="rId6" Type="http://schemas.openxmlformats.org/officeDocument/2006/relationships/hyperlink" Target="https://www.scribbr.com/apa-style/in-text-citation/?utm_source=example-generato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google.com/" TargetMode="External"/><Relationship Id="rId4" Type="http://schemas.openxmlformats.org/officeDocument/2006/relationships/hyperlink" Target="http://www.yahoo.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metacrawler.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
          <p:cNvSpPr txBox="1"/>
          <p:nvPr>
            <p:ph idx="4294967295" type="ctrTitle"/>
          </p:nvPr>
        </p:nvSpPr>
        <p:spPr>
          <a:xfrm>
            <a:off x="1676400" y="3352800"/>
            <a:ext cx="6629400" cy="2667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400"/>
              <a:buFont typeface="Arial"/>
              <a:buNone/>
            </a:pPr>
            <a:r>
              <a:rPr b="0" i="0" lang="en-US" sz="4400" u="none" cap="none" strike="noStrike">
                <a:solidFill>
                  <a:schemeClr val="lt1"/>
                </a:solidFill>
                <a:latin typeface="Arial"/>
                <a:ea typeface="Arial"/>
                <a:cs typeface="Arial"/>
                <a:sym typeface="Arial"/>
              </a:rPr>
              <a:t>Wading Through the Web</a:t>
            </a:r>
            <a:br>
              <a:rPr b="0" i="0" lang="en-US" sz="4000" u="none" cap="none" strike="noStrike">
                <a:solidFill>
                  <a:schemeClr val="lt1"/>
                </a:solidFill>
                <a:latin typeface="Arial"/>
                <a:ea typeface="Arial"/>
                <a:cs typeface="Arial"/>
                <a:sym typeface="Arial"/>
              </a:rPr>
            </a:br>
            <a:r>
              <a:rPr b="0" i="0" lang="en-US" sz="3200" u="none" cap="none" strike="noStrike">
                <a:solidFill>
                  <a:schemeClr val="lt1"/>
                </a:solidFill>
                <a:latin typeface="Arial"/>
                <a:ea typeface="Arial"/>
                <a:cs typeface="Arial"/>
                <a:sym typeface="Arial"/>
              </a:rPr>
              <a:t>Conducting Research on the Internet</a:t>
            </a:r>
            <a:endParaRPr/>
          </a:p>
        </p:txBody>
      </p:sp>
      <p:sp>
        <p:nvSpPr>
          <p:cNvPr id="76" name="Google Shape;76;p1"/>
          <p:cNvSpPr txBox="1"/>
          <p:nvPr/>
        </p:nvSpPr>
        <p:spPr>
          <a:xfrm>
            <a:off x="1371600" y="990600"/>
            <a:ext cx="3657600" cy="1570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200"/>
              <a:buFont typeface="Arial"/>
              <a:buNone/>
            </a:pPr>
            <a:r>
              <a:rPr b="1" i="1" lang="en-US" sz="1200" u="sng">
                <a:solidFill>
                  <a:schemeClr val="dk2"/>
                </a:solidFill>
                <a:latin typeface="Arial"/>
                <a:ea typeface="Arial"/>
                <a:cs typeface="Arial"/>
                <a:sym typeface="Arial"/>
                <a:hlinkClick r:id="rId3">
                  <a:extLst>
                    <a:ext uri="{A12FA001-AC4F-418D-AE19-62706E023703}">
                      <ahyp:hlinkClr val="tx"/>
                    </a:ext>
                  </a:extLst>
                </a:hlinkClick>
              </a:rPr>
              <a:t>https://www.brainpop.com/technology/computerscience/internetsearch/</a:t>
            </a:r>
            <a:endParaRPr/>
          </a:p>
          <a:p>
            <a:pPr indent="0" lvl="0" marL="0" marR="0" rtl="0" algn="l">
              <a:lnSpc>
                <a:spcPct val="100000"/>
              </a:lnSpc>
              <a:spcBef>
                <a:spcPts val="0"/>
              </a:spcBef>
              <a:spcAft>
                <a:spcPts val="0"/>
              </a:spcAft>
              <a:buClr>
                <a:schemeClr val="dk1"/>
              </a:buClr>
              <a:buSzPts val="1200"/>
              <a:buFont typeface="Arial"/>
              <a:buNone/>
            </a:pPr>
            <a:r>
              <a:t/>
            </a:r>
            <a:endParaRPr b="1" i="1" sz="1200" u="non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ts val="1200"/>
              <a:buFont typeface="Arial"/>
              <a:buNone/>
            </a:pPr>
            <a:r>
              <a:rPr b="1" i="1" lang="en-US" sz="1200" u="sng">
                <a:solidFill>
                  <a:schemeClr val="dk2"/>
                </a:solidFill>
                <a:latin typeface="Arial"/>
                <a:ea typeface="Arial"/>
                <a:cs typeface="Arial"/>
                <a:sym typeface="Arial"/>
                <a:hlinkClick r:id="rId4">
                  <a:extLst>
                    <a:ext uri="{A12FA001-AC4F-418D-AE19-62706E023703}">
                      <ahyp:hlinkClr val="tx"/>
                    </a:ext>
                  </a:extLst>
                </a:hlinkClick>
              </a:rPr>
              <a:t>https://www.brainpop.com/english/studyandreadingskills/research/</a:t>
            </a:r>
            <a:endParaRPr/>
          </a:p>
          <a:p>
            <a:pPr indent="0" lvl="0" marL="0" marR="0" rtl="0" algn="l">
              <a:lnSpc>
                <a:spcPct val="100000"/>
              </a:lnSpc>
              <a:spcBef>
                <a:spcPts val="0"/>
              </a:spcBef>
              <a:spcAft>
                <a:spcPts val="0"/>
              </a:spcAft>
              <a:buClr>
                <a:schemeClr val="dk1"/>
              </a:buClr>
              <a:buSzPts val="1200"/>
              <a:buFont typeface="Arial"/>
              <a:buNone/>
            </a:pPr>
            <a:r>
              <a:t/>
            </a:r>
            <a:endParaRPr b="1" i="1" sz="1200" u="non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ts val="1200"/>
              <a:buFont typeface="Arial"/>
              <a:buNone/>
            </a:pPr>
            <a:r>
              <a:rPr b="1" i="1" lang="en-US" sz="1200" u="sng">
                <a:solidFill>
                  <a:schemeClr val="dk2"/>
                </a:solidFill>
                <a:latin typeface="Arial"/>
                <a:ea typeface="Arial"/>
                <a:cs typeface="Arial"/>
                <a:sym typeface="Arial"/>
                <a:hlinkClick r:id="rId5">
                  <a:extLst>
                    <a:ext uri="{A12FA001-AC4F-418D-AE19-62706E023703}">
                      <ahyp:hlinkClr val="tx"/>
                    </a:ext>
                  </a:extLst>
                </a:hlinkClick>
              </a:rPr>
              <a:t>https://www.brainpop.com/english/studyandreadingskills/onlinesources/</a:t>
            </a:r>
            <a:endParaRPr/>
          </a:p>
        </p:txBody>
      </p:sp>
    </p:spTree>
  </p:cSld>
  <p:clrMapOvr>
    <a:masterClrMapping/>
  </p:clrMapOvr>
  <p:transition spd="med">
    <p:checker/>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0"/>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58" name="Google Shape;158;p10"/>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59" name="Google Shape;159;p10"/>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60" name="Google Shape;160;p10"/>
          <p:cNvSpPr txBox="1"/>
          <p:nvPr>
            <p:ph idx="4294967295" type="body"/>
          </p:nvPr>
        </p:nvSpPr>
        <p:spPr>
          <a:xfrm>
            <a:off x="381000" y="1143000"/>
            <a:ext cx="8763000" cy="3733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None/>
            </a:pPr>
            <a:r>
              <a:t/>
            </a:r>
            <a:endParaRPr b="0" i="0" sz="2800" u="none">
              <a:solidFill>
                <a:schemeClr val="dk1"/>
              </a:solidFill>
              <a:latin typeface="Arial"/>
              <a:ea typeface="Arial"/>
              <a:cs typeface="Arial"/>
              <a:sym typeface="Arial"/>
            </a:endParaRPr>
          </a:p>
          <a:p>
            <a:pPr indent="-342900" lvl="0" marL="342900" marR="0" rtl="0" algn="l">
              <a:lnSpc>
                <a:spcPct val="100000"/>
              </a:lnSpc>
              <a:spcBef>
                <a:spcPts val="580"/>
              </a:spcBef>
              <a:spcAft>
                <a:spcPts val="0"/>
              </a:spcAft>
              <a:buClr>
                <a:schemeClr val="dk1"/>
              </a:buClr>
              <a:buSzPts val="2900"/>
              <a:buFont typeface="Noto Sans Symbols"/>
              <a:buChar char="▪"/>
            </a:pPr>
            <a:r>
              <a:rPr b="0" i="0" lang="en-US" sz="2900" u="none">
                <a:solidFill>
                  <a:schemeClr val="dk1"/>
                </a:solidFill>
                <a:latin typeface="Arial"/>
                <a:ea typeface="Arial"/>
                <a:cs typeface="Arial"/>
                <a:sym typeface="Arial"/>
              </a:rPr>
              <a:t>There are other different types of search engines as well. Let’s look at three more search engines that can help you get better information about your topic.</a:t>
            </a:r>
            <a:endParaRPr/>
          </a:p>
          <a:p>
            <a:pPr indent="-285750" lvl="1" marL="742950" marR="0" rtl="0" algn="l">
              <a:lnSpc>
                <a:spcPct val="100000"/>
              </a:lnSpc>
              <a:spcBef>
                <a:spcPts val="500"/>
              </a:spcBef>
              <a:spcAft>
                <a:spcPts val="0"/>
              </a:spcAft>
              <a:buClr>
                <a:schemeClr val="dk1"/>
              </a:buClr>
              <a:buSzPts val="1250"/>
              <a:buFont typeface="Noto Sans Symbols"/>
              <a:buChar char="🞇"/>
            </a:pPr>
            <a:r>
              <a:rPr b="0" i="1" lang="en-US" sz="2500" u="none" cap="none" strike="noStrike">
                <a:solidFill>
                  <a:schemeClr val="dk1"/>
                </a:solidFill>
                <a:latin typeface="Arial"/>
                <a:ea typeface="Arial"/>
                <a:cs typeface="Arial"/>
                <a:sym typeface="Arial"/>
              </a:rPr>
              <a:t>PolySearch </a:t>
            </a:r>
            <a:endParaRPr b="0" i="0" sz="2500" u="none" cap="none" strike="noStrik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None/>
            </a:pPr>
            <a:r>
              <a:t/>
            </a:r>
            <a:endParaRPr b="0" i="0" sz="2500" u="none" cap="none" strike="noStrike">
              <a:solidFill>
                <a:schemeClr val="dk1"/>
              </a:solidFill>
              <a:latin typeface="Arial"/>
              <a:ea typeface="Arial"/>
              <a:cs typeface="Arial"/>
              <a:sym typeface="Arial"/>
            </a:endParaRPr>
          </a:p>
          <a:p>
            <a:pPr indent="-184150" lvl="0" marL="342900" marR="0" rtl="0" algn="l">
              <a:spcBef>
                <a:spcPts val="500"/>
              </a:spcBef>
              <a:spcAft>
                <a:spcPts val="0"/>
              </a:spcAft>
              <a:buClr>
                <a:schemeClr val="dk1"/>
              </a:buClr>
              <a:buSzPts val="2500"/>
              <a:buFont typeface="Noto Sans Symbols"/>
              <a:buNone/>
            </a:pPr>
            <a:r>
              <a:t/>
            </a:r>
            <a:endParaRPr b="0" i="0" sz="2500" u="none" cap="none" strike="noStrike">
              <a:solidFill>
                <a:schemeClr val="dk1"/>
              </a:solidFill>
              <a:latin typeface="Arial"/>
              <a:ea typeface="Arial"/>
              <a:cs typeface="Arial"/>
              <a:sym typeface="Arial"/>
            </a:endParaRPr>
          </a:p>
        </p:txBody>
      </p:sp>
      <p:sp>
        <p:nvSpPr>
          <p:cNvPr id="161" name="Google Shape;161;p10"/>
          <p:cNvSpPr txBox="1"/>
          <p:nvPr/>
        </p:nvSpPr>
        <p:spPr>
          <a:xfrm>
            <a:off x="522287" y="4338637"/>
            <a:ext cx="6781800" cy="20304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5. TRY IT: Go to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www.polysearch.com</a:t>
            </a:r>
            <a:r>
              <a:rPr b="1" i="1" lang="en-US" sz="1800" u="none">
                <a:solidFill>
                  <a:srgbClr val="000000"/>
                </a:solidFill>
                <a:latin typeface="Arial"/>
                <a:ea typeface="Arial"/>
                <a:cs typeface="Arial"/>
                <a:sym typeface="Arial"/>
              </a:rPr>
              <a:t>   and type in “Vasco da Gama” </a:t>
            </a:r>
            <a:endParaRPr/>
          </a:p>
          <a:p>
            <a:pPr indent="0" lvl="0" marL="0" marR="0" rtl="0" algn="l">
              <a:lnSpc>
                <a:spcPct val="100000"/>
              </a:lnSpc>
              <a:spcBef>
                <a:spcPts val="900"/>
              </a:spcBef>
              <a:spcAft>
                <a:spcPts val="0"/>
              </a:spcAft>
              <a:buClr>
                <a:schemeClr val="dk1"/>
              </a:buClr>
              <a:buSzPts val="1800"/>
              <a:buFont typeface="Arial"/>
              <a:buNone/>
            </a:pPr>
            <a:r>
              <a:t/>
            </a:r>
            <a:endParaRPr b="1" i="1" sz="1800" u="none">
              <a:solidFill>
                <a:srgbClr val="000000"/>
              </a:solidFill>
              <a:latin typeface="Arial"/>
              <a:ea typeface="Arial"/>
              <a:cs typeface="Arial"/>
              <a:sym typeface="Arial"/>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You can see that PolySearch divides your information into categories on the left. How can this help you with your research?</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1000"/>
                                        <p:tgtEl>
                                          <p:spTgt spid="16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1"/>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67" name="Google Shape;167;p11"/>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68" name="Google Shape;168;p11"/>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69" name="Google Shape;169;p11"/>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70" name="Google Shape;170;p11"/>
          <p:cNvSpPr txBox="1"/>
          <p:nvPr>
            <p:ph idx="4294967295" type="body"/>
          </p:nvPr>
        </p:nvSpPr>
        <p:spPr>
          <a:xfrm>
            <a:off x="0" y="1447800"/>
            <a:ext cx="8763000" cy="3733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None/>
            </a:pPr>
            <a:r>
              <a:t/>
            </a:r>
            <a:endParaRPr b="0" i="0" sz="2800" u="non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Char char="🞇"/>
            </a:pPr>
            <a:r>
              <a:rPr b="0" i="1" lang="en-US" sz="2500" u="none" cap="none" strike="noStrike">
                <a:solidFill>
                  <a:schemeClr val="dk1"/>
                </a:solidFill>
                <a:latin typeface="Arial"/>
                <a:ea typeface="Arial"/>
                <a:cs typeface="Arial"/>
                <a:sym typeface="Arial"/>
              </a:rPr>
              <a:t>Answers.com</a:t>
            </a:r>
            <a:r>
              <a:rPr b="0" i="0" lang="en-US" sz="2500" u="none" cap="none" strike="noStrike">
                <a:solidFill>
                  <a:schemeClr val="dk1"/>
                </a:solidFill>
                <a:latin typeface="Arial"/>
                <a:ea typeface="Arial"/>
                <a:cs typeface="Arial"/>
                <a:sym typeface="Arial"/>
              </a:rPr>
              <a:t> is a search engine that allows you to type in a question rather than a search term. For example, if you wanted to know when Vasco da Gama reached India, you could ask a specific question and get more detailed information.</a:t>
            </a:r>
            <a:endParaRPr/>
          </a:p>
          <a:p>
            <a:pPr indent="-22860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171" name="Google Shape;171;p11"/>
          <p:cNvSpPr txBox="1"/>
          <p:nvPr/>
        </p:nvSpPr>
        <p:spPr>
          <a:xfrm>
            <a:off x="990600" y="4267200"/>
            <a:ext cx="6781800" cy="18780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6. TRY IT: Go to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www.answers.com</a:t>
            </a:r>
            <a:r>
              <a:rPr b="1" i="1" lang="en-US" sz="1800" u="none">
                <a:solidFill>
                  <a:srgbClr val="000000"/>
                </a:solidFill>
                <a:latin typeface="Arial"/>
                <a:ea typeface="Arial"/>
                <a:cs typeface="Arial"/>
                <a:sym typeface="Arial"/>
              </a:rPr>
              <a:t>  and type in “When did Vasco da Gama reach India?”</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How does the information you get differ from the information you got on other search engines? What else do you notice on the left hand side? How might this help you as well?</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1"/>
                                        </p:tgtEl>
                                        <p:attrNameLst>
                                          <p:attrName>style.visibility</p:attrName>
                                        </p:attrNameLst>
                                      </p:cBhvr>
                                      <p:to>
                                        <p:strVal val="visible"/>
                                      </p:to>
                                    </p:set>
                                    <p:anim calcmode="lin" valueType="num">
                                      <p:cBhvr additive="base">
                                        <p:cTn dur="1000"/>
                                        <p:tgtEl>
                                          <p:spTgt spid="17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2"/>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77" name="Google Shape;177;p12"/>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78" name="Google Shape;178;p12"/>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79" name="Google Shape;179;p12"/>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80" name="Google Shape;180;p12"/>
          <p:cNvSpPr txBox="1"/>
          <p:nvPr/>
        </p:nvSpPr>
        <p:spPr>
          <a:xfrm>
            <a:off x="990600" y="1295400"/>
            <a:ext cx="6553200" cy="31416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t/>
            </a:r>
            <a:endParaRPr b="1" i="0" sz="2800" u="none">
              <a:solidFill>
                <a:schemeClr val="dk1"/>
              </a:solidFill>
              <a:latin typeface="Arial"/>
              <a:ea typeface="Arial"/>
              <a:cs typeface="Arial"/>
              <a:sym typeface="Arial"/>
            </a:endParaRPr>
          </a:p>
          <a:p>
            <a:pPr indent="0" lvl="0" marL="0" marR="0" rtl="0" algn="ctr">
              <a:lnSpc>
                <a:spcPct val="100000"/>
              </a:lnSpc>
              <a:spcBef>
                <a:spcPts val="140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Other Helpful Resources</a:t>
            </a:r>
            <a:endParaRPr/>
          </a:p>
          <a:p>
            <a:pPr indent="-127000" lvl="0" marL="0" marR="0" rtl="0" algn="l">
              <a:lnSpc>
                <a:spcPct val="100000"/>
              </a:lnSpc>
              <a:spcBef>
                <a:spcPts val="1000"/>
              </a:spcBef>
              <a:spcAft>
                <a:spcPts val="0"/>
              </a:spcAft>
              <a:buClr>
                <a:schemeClr val="dk1"/>
              </a:buClr>
              <a:buSzPts val="2000"/>
              <a:buFont typeface="Arial"/>
              <a:buChar char="•"/>
            </a:pPr>
            <a:r>
              <a:rPr b="1" i="0" lang="en-US" sz="2000" u="none">
                <a:solidFill>
                  <a:schemeClr val="dk1"/>
                </a:solidFill>
                <a:latin typeface="Arial"/>
                <a:ea typeface="Arial"/>
                <a:cs typeface="Arial"/>
                <a:sym typeface="Arial"/>
              </a:rPr>
              <a:t>Online encyclopedias are a great resource for research. Try the encyclopedias listed below and see what you think.</a:t>
            </a:r>
            <a:endParaRPr/>
          </a:p>
          <a:p>
            <a:pPr indent="-127000" lvl="1" marL="457200" marR="0" rtl="0" algn="l">
              <a:lnSpc>
                <a:spcPct val="100000"/>
              </a:lnSpc>
              <a:spcBef>
                <a:spcPts val="1000"/>
              </a:spcBef>
              <a:spcAft>
                <a:spcPts val="0"/>
              </a:spcAft>
              <a:buClr>
                <a:schemeClr val="dk1"/>
              </a:buClr>
              <a:buSzPts val="2000"/>
              <a:buFont typeface="Arial"/>
              <a:buChar char="•"/>
            </a:pPr>
            <a:r>
              <a:rPr b="1" i="0" lang="en-US" sz="2000" u="none" cap="none" strike="noStrike">
                <a:solidFill>
                  <a:schemeClr val="dk1"/>
                </a:solidFill>
                <a:latin typeface="Arial"/>
                <a:ea typeface="Arial"/>
                <a:cs typeface="Arial"/>
                <a:sym typeface="Arial"/>
              </a:rPr>
              <a:t>Encyclopedia Britannica – </a:t>
            </a:r>
            <a:r>
              <a:rPr b="1" i="0" lang="en-US" sz="2000" u="sng" cap="none" strike="noStrike">
                <a:solidFill>
                  <a:schemeClr val="dk1"/>
                </a:solidFill>
                <a:latin typeface="Arial"/>
                <a:ea typeface="Arial"/>
                <a:cs typeface="Arial"/>
                <a:sym typeface="Arial"/>
                <a:hlinkClick r:id="rId3">
                  <a:extLst>
                    <a:ext uri="{A12FA001-AC4F-418D-AE19-62706E023703}">
                      <ahyp:hlinkClr val="tx"/>
                    </a:ext>
                  </a:extLst>
                </a:hlinkClick>
              </a:rPr>
              <a:t>www.britannica.com</a:t>
            </a:r>
            <a:r>
              <a:rPr b="1" i="0" lang="en-US" sz="2000" u="none" cap="none" strike="noStrike">
                <a:solidFill>
                  <a:schemeClr val="dk1"/>
                </a:solidFill>
                <a:latin typeface="Arial"/>
                <a:ea typeface="Arial"/>
                <a:cs typeface="Arial"/>
                <a:sym typeface="Arial"/>
              </a:rPr>
              <a:t> </a:t>
            </a:r>
            <a:endParaRPr/>
          </a:p>
          <a:p>
            <a:pPr indent="-127000" lvl="1" marL="457200" marR="0" rtl="0" algn="l">
              <a:lnSpc>
                <a:spcPct val="100000"/>
              </a:lnSpc>
              <a:spcBef>
                <a:spcPts val="1000"/>
              </a:spcBef>
              <a:spcAft>
                <a:spcPts val="0"/>
              </a:spcAft>
              <a:buClr>
                <a:schemeClr val="dk1"/>
              </a:buClr>
              <a:buSzPts val="2000"/>
              <a:buFont typeface="Arial"/>
              <a:buChar char="•"/>
            </a:pPr>
            <a:r>
              <a:rPr b="1" i="0" lang="en-US" sz="2000" u="none" cap="none" strike="noStrike">
                <a:solidFill>
                  <a:schemeClr val="dk1"/>
                </a:solidFill>
                <a:latin typeface="Arial"/>
                <a:ea typeface="Arial"/>
                <a:cs typeface="Arial"/>
                <a:sym typeface="Arial"/>
              </a:rPr>
              <a:t>Wikipedia – </a:t>
            </a:r>
            <a:r>
              <a:rPr b="1" i="0" lang="en-US" sz="2000" u="sng" cap="none" strike="noStrike">
                <a:solidFill>
                  <a:schemeClr val="dk1"/>
                </a:solidFill>
                <a:latin typeface="Arial"/>
                <a:ea typeface="Arial"/>
                <a:cs typeface="Arial"/>
                <a:sym typeface="Arial"/>
                <a:hlinkClick r:id="rId4">
                  <a:extLst>
                    <a:ext uri="{A12FA001-AC4F-418D-AE19-62706E023703}">
                      <ahyp:hlinkClr val="tx"/>
                    </a:ext>
                  </a:extLst>
                </a:hlinkClick>
              </a:rPr>
              <a:t>www.Wikipedia.com</a:t>
            </a:r>
            <a:r>
              <a:rPr b="1" i="0" lang="en-US" sz="2000" u="none" cap="none" strike="noStrike">
                <a:solidFill>
                  <a:schemeClr val="dk1"/>
                </a:solidFill>
                <a:latin typeface="Arial"/>
                <a:ea typeface="Arial"/>
                <a:cs typeface="Arial"/>
                <a:sym typeface="Arial"/>
              </a:rPr>
              <a:t> </a:t>
            </a:r>
            <a:endParaRPr/>
          </a:p>
        </p:txBody>
      </p:sp>
      <p:pic>
        <p:nvPicPr>
          <p:cNvPr descr="j0250214[1]" id="181" name="Google Shape;181;p12"/>
          <p:cNvPicPr preferRelativeResize="0"/>
          <p:nvPr/>
        </p:nvPicPr>
        <p:blipFill rotWithShape="1">
          <a:blip r:embed="rId5">
            <a:alphaModFix/>
          </a:blip>
          <a:srcRect b="0" l="0" r="0" t="0"/>
          <a:stretch/>
        </p:blipFill>
        <p:spPr>
          <a:xfrm>
            <a:off x="5029200" y="4267200"/>
            <a:ext cx="2819400" cy="2195512"/>
          </a:xfrm>
          <a:prstGeom prst="rect">
            <a:avLst/>
          </a:prstGeom>
          <a:noFill/>
          <a:ln>
            <a:noFill/>
          </a:ln>
        </p:spPr>
      </p:pic>
    </p:spTree>
  </p:cSld>
  <p:clrMapOvr>
    <a:masterClrMapping/>
  </p:clrMapOvr>
  <p:transition spd="med">
    <p:checke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3"/>
          <p:cNvSpPr txBox="1"/>
          <p:nvPr>
            <p:ph idx="4294967295" type="ctrTitle"/>
          </p:nvPr>
        </p:nvSpPr>
        <p:spPr>
          <a:xfrm>
            <a:off x="1676400" y="3352800"/>
            <a:ext cx="6629400" cy="2667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0" i="0" lang="en-US" sz="4000" u="none" cap="none" strike="noStrike">
                <a:solidFill>
                  <a:schemeClr val="lt1"/>
                </a:solidFill>
                <a:latin typeface="Arial"/>
                <a:ea typeface="Arial"/>
                <a:cs typeface="Arial"/>
                <a:sym typeface="Arial"/>
              </a:rPr>
              <a:t>Session 2: How to Search on the Internet</a:t>
            </a:r>
            <a:endParaRPr/>
          </a:p>
        </p:txBody>
      </p:sp>
    </p:spTree>
  </p:cSld>
  <p:clrMapOvr>
    <a:masterClrMapping/>
  </p:clrMapOvr>
  <p:transition spd="med">
    <p:checke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4"/>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92" name="Google Shape;192;p14"/>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93" name="Google Shape;193;p14"/>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94" name="Google Shape;194;p14"/>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195" name="Google Shape;195;p14"/>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196" name="Google Shape;196;p14"/>
          <p:cNvSpPr txBox="1"/>
          <p:nvPr/>
        </p:nvSpPr>
        <p:spPr>
          <a:xfrm>
            <a:off x="685800" y="1524000"/>
            <a:ext cx="8077200" cy="5029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342900" lvl="0" marL="342900" marR="0" rtl="0" algn="l">
              <a:lnSpc>
                <a:spcPct val="100000"/>
              </a:lnSpc>
              <a:spcBef>
                <a:spcPts val="580"/>
              </a:spcBef>
              <a:spcAft>
                <a:spcPts val="0"/>
              </a:spcAft>
              <a:buClr>
                <a:schemeClr val="dk1"/>
              </a:buClr>
              <a:buSzPts val="2900"/>
              <a:buFont typeface="Noto Sans Symbols"/>
              <a:buChar char="▪"/>
            </a:pPr>
            <a:r>
              <a:rPr b="0" i="0" lang="en-US" sz="2900" u="none">
                <a:solidFill>
                  <a:schemeClr val="dk1"/>
                </a:solidFill>
                <a:latin typeface="Arial"/>
                <a:ea typeface="Arial"/>
                <a:cs typeface="Arial"/>
                <a:sym typeface="Arial"/>
              </a:rPr>
              <a:t>Now that we have looked at different types of search engines, we need to learn how to make the most of your search!</a:t>
            </a:r>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Most search engines have something called an </a:t>
            </a:r>
            <a:r>
              <a:rPr b="0" i="1" lang="en-US" sz="2500" u="none" cap="none" strike="noStrike">
                <a:solidFill>
                  <a:schemeClr val="lt1"/>
                </a:solidFill>
                <a:latin typeface="Arial"/>
                <a:ea typeface="Arial"/>
                <a:cs typeface="Arial"/>
                <a:sym typeface="Arial"/>
              </a:rPr>
              <a:t>Advanced Search</a:t>
            </a:r>
            <a:r>
              <a:rPr b="0" i="0" lang="en-US" sz="2500" u="none" cap="none" strike="noStrike">
                <a:solidFill>
                  <a:schemeClr val="dk1"/>
                </a:solidFill>
                <a:latin typeface="Arial"/>
                <a:ea typeface="Arial"/>
                <a:cs typeface="Arial"/>
                <a:sym typeface="Arial"/>
              </a:rPr>
              <a:t>. An advanced search allows you to be more specific about what type of information you are looking for.</a:t>
            </a:r>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When you visit a search engine, the </a:t>
            </a:r>
            <a:r>
              <a:rPr b="0" i="1" lang="en-US" sz="2500" u="none" cap="none" strike="noStrike">
                <a:solidFill>
                  <a:schemeClr val="dk1"/>
                </a:solidFill>
                <a:latin typeface="Arial"/>
                <a:ea typeface="Arial"/>
                <a:cs typeface="Arial"/>
                <a:sym typeface="Arial"/>
              </a:rPr>
              <a:t>Advanced Search</a:t>
            </a:r>
            <a:r>
              <a:rPr b="0" i="0" lang="en-US" sz="2500" u="none" cap="none" strike="noStrike">
                <a:solidFill>
                  <a:schemeClr val="dk1"/>
                </a:solidFill>
                <a:latin typeface="Arial"/>
                <a:ea typeface="Arial"/>
                <a:cs typeface="Arial"/>
                <a:sym typeface="Arial"/>
              </a:rPr>
              <a:t> page is a great place to start!</a:t>
            </a:r>
            <a:endParaRPr/>
          </a:p>
        </p:txBody>
      </p:sp>
    </p:spTree>
  </p:cSld>
  <p:clrMapOvr>
    <a:masterClrMapping/>
  </p:clrMapOvr>
  <p:transition spd="med">
    <p:checke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5"/>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02" name="Google Shape;202;p15"/>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03" name="Google Shape;203;p15"/>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04" name="Google Shape;204;p15"/>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05" name="Google Shape;205;p15"/>
          <p:cNvSpPr txBox="1"/>
          <p:nvPr/>
        </p:nvSpPr>
        <p:spPr>
          <a:xfrm>
            <a:off x="685800" y="2514600"/>
            <a:ext cx="6781800" cy="2840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7. TRY IT: Go to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www.google.com</a:t>
            </a:r>
            <a:r>
              <a:rPr b="1" i="1" lang="en-US" sz="1800" u="none">
                <a:solidFill>
                  <a:srgbClr val="000000"/>
                </a:solidFill>
                <a:latin typeface="Arial"/>
                <a:ea typeface="Arial"/>
                <a:cs typeface="Arial"/>
                <a:sym typeface="Arial"/>
              </a:rPr>
              <a:t> and click on </a:t>
            </a:r>
            <a:r>
              <a:rPr b="0" i="0" lang="en-US" sz="1800" u="none">
                <a:solidFill>
                  <a:srgbClr val="000000"/>
                </a:solidFill>
                <a:latin typeface="Arial"/>
                <a:ea typeface="Arial"/>
                <a:cs typeface="Arial"/>
                <a:sym typeface="Arial"/>
              </a:rPr>
              <a:t>Advanced Search</a:t>
            </a:r>
            <a:r>
              <a:rPr b="1" i="1" lang="en-US" sz="1800" u="none">
                <a:solidFill>
                  <a:srgbClr val="000000"/>
                </a:solidFill>
                <a:latin typeface="Arial"/>
                <a:ea typeface="Arial"/>
                <a:cs typeface="Arial"/>
                <a:sym typeface="Arial"/>
              </a:rPr>
              <a:t> to the right of the search box.</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-Let’s say you discover that some of your results are about the Vasco da Gama hotel and vacations. You want to find out about the life of Vasco da Gama, but not about the hotel. In the Advanced Search menu, put </a:t>
            </a:r>
            <a:r>
              <a:rPr b="0" i="0" lang="en-US" sz="1800" u="none">
                <a:solidFill>
                  <a:srgbClr val="000000"/>
                </a:solidFill>
                <a:latin typeface="Arial"/>
                <a:ea typeface="Arial"/>
                <a:cs typeface="Arial"/>
                <a:sym typeface="Arial"/>
              </a:rPr>
              <a:t>Vasco da Gama</a:t>
            </a:r>
            <a:r>
              <a:rPr b="1" i="1" lang="en-US" sz="1800" u="none">
                <a:solidFill>
                  <a:srgbClr val="000000"/>
                </a:solidFill>
                <a:latin typeface="Arial"/>
                <a:ea typeface="Arial"/>
                <a:cs typeface="Arial"/>
                <a:sym typeface="Arial"/>
              </a:rPr>
              <a:t> in the box that says “all of these words” and </a:t>
            </a:r>
            <a:r>
              <a:rPr b="0" i="0" lang="en-US" sz="1800" u="none">
                <a:solidFill>
                  <a:srgbClr val="000000"/>
                </a:solidFill>
                <a:latin typeface="Arial"/>
                <a:ea typeface="Arial"/>
                <a:cs typeface="Arial"/>
                <a:sym typeface="Arial"/>
              </a:rPr>
              <a:t>hotel and vacation</a:t>
            </a:r>
            <a:r>
              <a:rPr b="1" i="1" lang="en-US" sz="1800" u="none">
                <a:solidFill>
                  <a:srgbClr val="000000"/>
                </a:solidFill>
                <a:latin typeface="Arial"/>
                <a:ea typeface="Arial"/>
                <a:cs typeface="Arial"/>
                <a:sym typeface="Arial"/>
              </a:rPr>
              <a:t> in the box that says “without the words.” </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This will filter out the information you don’t want!  </a:t>
            </a:r>
            <a:endParaRPr/>
          </a:p>
        </p:txBody>
      </p:sp>
      <p:sp>
        <p:nvSpPr>
          <p:cNvPr id="206" name="Google Shape;206;p15"/>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207" name="Google Shape;207;p15"/>
          <p:cNvSpPr txBox="1"/>
          <p:nvPr/>
        </p:nvSpPr>
        <p:spPr>
          <a:xfrm>
            <a:off x="838200" y="1524000"/>
            <a:ext cx="8305800" cy="76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900"/>
              <a:buFont typeface="Noto Sans Symbols"/>
              <a:buChar char="▪"/>
            </a:pPr>
            <a:r>
              <a:rPr b="0" i="0" lang="en-US" sz="2900" u="none">
                <a:solidFill>
                  <a:schemeClr val="dk1"/>
                </a:solidFill>
                <a:latin typeface="Arial"/>
                <a:ea typeface="Arial"/>
                <a:cs typeface="Arial"/>
                <a:sym typeface="Arial"/>
              </a:rPr>
              <a:t>Let’s see how the </a:t>
            </a:r>
            <a:r>
              <a:rPr b="0" i="1" lang="en-US" sz="2900" u="none">
                <a:solidFill>
                  <a:schemeClr val="lt1"/>
                </a:solidFill>
                <a:latin typeface="Arial"/>
                <a:ea typeface="Arial"/>
                <a:cs typeface="Arial"/>
                <a:sym typeface="Arial"/>
              </a:rPr>
              <a:t>Advanced Search</a:t>
            </a:r>
            <a:r>
              <a:rPr b="0" i="0" lang="en-US" sz="2900" u="none">
                <a:solidFill>
                  <a:schemeClr val="dk1"/>
                </a:solidFill>
                <a:latin typeface="Arial"/>
                <a:ea typeface="Arial"/>
                <a:cs typeface="Arial"/>
                <a:sym typeface="Arial"/>
              </a:rPr>
              <a:t> option works!</a:t>
            </a:r>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1000"/>
                                        <p:tgtEl>
                                          <p:spTgt spid="20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6"/>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13" name="Google Shape;213;p16"/>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14" name="Google Shape;214;p16"/>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15" name="Google Shape;215;p16"/>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16" name="Google Shape;216;p16"/>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217" name="Google Shape;217;p16"/>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1200"/>
              <a:buFont typeface="Arial"/>
              <a:buNone/>
            </a:pPr>
            <a:r>
              <a:t/>
            </a:r>
            <a:endParaRPr b="0" i="0" sz="12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rPr b="0" i="0" lang="en-US" sz="2900" u="none">
                <a:solidFill>
                  <a:schemeClr val="dk1"/>
                </a:solidFill>
                <a:latin typeface="Arial"/>
                <a:ea typeface="Arial"/>
                <a:cs typeface="Arial"/>
                <a:sym typeface="Arial"/>
              </a:rPr>
              <a:t>“Smarter” searching on the Internet</a:t>
            </a:r>
            <a:endParaRPr/>
          </a:p>
          <a:p>
            <a:pPr indent="-285750" lvl="1" marL="742950" marR="0" rtl="0" algn="l">
              <a:lnSpc>
                <a:spcPct val="100000"/>
              </a:lnSpc>
              <a:spcBef>
                <a:spcPts val="500"/>
              </a:spcBef>
              <a:spcAft>
                <a:spcPts val="0"/>
              </a:spcAft>
              <a:buClr>
                <a:schemeClr val="dk1"/>
              </a:buClr>
              <a:buSzPts val="1150"/>
              <a:buFont typeface="Noto Sans Symbols"/>
              <a:buChar char="🞇"/>
            </a:pPr>
            <a:r>
              <a:rPr b="0" i="0" lang="en-US" sz="2300" u="none" cap="none" strike="noStrike">
                <a:solidFill>
                  <a:schemeClr val="dk1"/>
                </a:solidFill>
                <a:latin typeface="Arial"/>
                <a:ea typeface="Arial"/>
                <a:cs typeface="Arial"/>
                <a:sym typeface="Arial"/>
              </a:rPr>
              <a:t>Most Internet search engines also allow you to use a set of words or symbols to narrow your search.</a:t>
            </a:r>
            <a:r>
              <a:rPr b="0" i="0" lang="en-US" sz="2500" u="none" cap="none" strike="noStrike">
                <a:solidFill>
                  <a:schemeClr val="dk1"/>
                </a:solidFill>
                <a:latin typeface="Arial"/>
                <a:ea typeface="Arial"/>
                <a:cs typeface="Arial"/>
                <a:sym typeface="Arial"/>
              </a:rPr>
              <a:t>  </a:t>
            </a:r>
            <a:endParaRPr/>
          </a:p>
          <a:p>
            <a:pPr indent="-228600" lvl="2" marL="1143000" marR="0" rtl="0" algn="l">
              <a:lnSpc>
                <a:spcPct val="100000"/>
              </a:lnSpc>
              <a:spcBef>
                <a:spcPts val="420"/>
              </a:spcBef>
              <a:spcAft>
                <a:spcPts val="0"/>
              </a:spcAft>
              <a:buClr>
                <a:schemeClr val="dk1"/>
              </a:buClr>
              <a:buSzPts val="2100"/>
              <a:buFont typeface="Noto Sans Symbols"/>
              <a:buChar char="▪"/>
            </a:pPr>
            <a:r>
              <a:rPr b="0" i="0" lang="en-US" sz="2100" u="none" cap="none" strike="noStrike">
                <a:solidFill>
                  <a:schemeClr val="dk1"/>
                </a:solidFill>
                <a:latin typeface="Arial"/>
                <a:ea typeface="Arial"/>
                <a:cs typeface="Arial"/>
                <a:sym typeface="Arial"/>
              </a:rPr>
              <a:t>AND – use this word when you want to find two words together. For example “Vasco da Gama AND voyage”</a:t>
            </a:r>
            <a:endParaRPr/>
          </a:p>
          <a:p>
            <a:pPr indent="-228600" lvl="2" marL="1143000" marR="0" rtl="0" algn="l">
              <a:lnSpc>
                <a:spcPct val="100000"/>
              </a:lnSpc>
              <a:spcBef>
                <a:spcPts val="420"/>
              </a:spcBef>
              <a:spcAft>
                <a:spcPts val="0"/>
              </a:spcAft>
              <a:buClr>
                <a:schemeClr val="dk1"/>
              </a:buClr>
              <a:buSzPts val="2100"/>
              <a:buFont typeface="Noto Sans Symbols"/>
              <a:buChar char="▪"/>
            </a:pPr>
            <a:r>
              <a:rPr b="0" i="0" lang="en-US" sz="2100" u="none" cap="none" strike="noStrike">
                <a:solidFill>
                  <a:schemeClr val="dk1"/>
                </a:solidFill>
                <a:latin typeface="Arial"/>
                <a:ea typeface="Arial"/>
                <a:cs typeface="Arial"/>
                <a:sym typeface="Arial"/>
              </a:rPr>
              <a:t>OR – use  this when you can accept a couple of words. For example, “Vasco da Gama OR European explorers”</a:t>
            </a:r>
            <a:endParaRPr/>
          </a:p>
          <a:p>
            <a:pPr indent="-228600" lvl="2" marL="1143000" marR="0" rtl="0" algn="l">
              <a:lnSpc>
                <a:spcPct val="100000"/>
              </a:lnSpc>
              <a:spcBef>
                <a:spcPts val="420"/>
              </a:spcBef>
              <a:spcAft>
                <a:spcPts val="0"/>
              </a:spcAft>
              <a:buClr>
                <a:schemeClr val="dk1"/>
              </a:buClr>
              <a:buSzPts val="2100"/>
              <a:buFont typeface="Noto Sans Symbols"/>
              <a:buChar char="▪"/>
            </a:pPr>
            <a:r>
              <a:rPr b="0" i="0" lang="en-US" sz="2100" u="none" cap="none" strike="noStrike">
                <a:solidFill>
                  <a:schemeClr val="dk1"/>
                </a:solidFill>
                <a:latin typeface="Arial"/>
                <a:ea typeface="Arial"/>
                <a:cs typeface="Arial"/>
                <a:sym typeface="Arial"/>
              </a:rPr>
              <a:t>- (minus sign) – use this symbol when you want to exclude a word. For example, “Vasco da Gama -hotel”</a:t>
            </a:r>
            <a:endParaRPr/>
          </a:p>
          <a:p>
            <a:pPr indent="-228600" lvl="2" marL="1143000" marR="0" rtl="0" algn="l">
              <a:lnSpc>
                <a:spcPct val="100000"/>
              </a:lnSpc>
              <a:spcBef>
                <a:spcPts val="420"/>
              </a:spcBef>
              <a:spcAft>
                <a:spcPts val="0"/>
              </a:spcAft>
              <a:buClr>
                <a:schemeClr val="dk1"/>
              </a:buClr>
              <a:buSzPts val="2100"/>
              <a:buFont typeface="Noto Sans Symbols"/>
              <a:buChar char="▪"/>
            </a:pPr>
            <a:r>
              <a:rPr b="0" i="0" lang="en-US" sz="2100" u="none" cap="none" strike="noStrike">
                <a:solidFill>
                  <a:schemeClr val="dk1"/>
                </a:solidFill>
                <a:latin typeface="Arial"/>
                <a:ea typeface="Arial"/>
                <a:cs typeface="Arial"/>
                <a:sym typeface="Arial"/>
              </a:rPr>
              <a:t>“quotations” – use quotation marks when you are searching for an exact phrase. For example, if you were searching for a book title, you could type “The Voyage of Vasco da Gama” in quotations and the search engine will look for that exact phrase.</a:t>
            </a:r>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Tree>
  </p:cSld>
  <p:clrMapOvr>
    <a:masterClrMapping/>
  </p:clrMapOvr>
  <p:transition spd="med">
    <p:checker/>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7"/>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23" name="Google Shape;223;p17"/>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24" name="Google Shape;224;p17"/>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25" name="Google Shape;225;p17"/>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26" name="Google Shape;226;p17"/>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227" name="Google Shape;227;p17"/>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rPr b="0" i="0" lang="en-US" sz="2900" u="none">
                <a:solidFill>
                  <a:schemeClr val="dk1"/>
                </a:solidFill>
                <a:latin typeface="Arial"/>
                <a:ea typeface="Arial"/>
                <a:cs typeface="Arial"/>
                <a:sym typeface="Arial"/>
              </a:rPr>
              <a:t>“Smarter” searching on the Internet</a:t>
            </a:r>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
        <p:nvSpPr>
          <p:cNvPr id="228" name="Google Shape;228;p17"/>
          <p:cNvSpPr txBox="1"/>
          <p:nvPr/>
        </p:nvSpPr>
        <p:spPr>
          <a:xfrm>
            <a:off x="685800" y="2514600"/>
            <a:ext cx="6781800" cy="3000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8. TRY IT: Go to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www.google.com</a:t>
            </a:r>
            <a:r>
              <a:rPr b="1" i="1" lang="en-US" sz="1800" u="none">
                <a:solidFill>
                  <a:srgbClr val="000000"/>
                </a:solidFill>
                <a:latin typeface="Arial"/>
                <a:ea typeface="Arial"/>
                <a:cs typeface="Arial"/>
                <a:sym typeface="Arial"/>
              </a:rPr>
              <a:t> </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What would I type into the search box if I wanted to find out about  the Vasco da Gama Church?</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9. What would I type into the search box if I wanted to find out about Vasco da Gama or any other Portuguese explorers?</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10. What would I type into the search box if I wanted to find out about Vasco da Gama’s voyages and also find a map of the countries where he landed?</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8"/>
                                        </p:tgtEl>
                                        <p:attrNameLst>
                                          <p:attrName>style.visibility</p:attrName>
                                        </p:attrNameLst>
                                      </p:cBhvr>
                                      <p:to>
                                        <p:strVal val="visible"/>
                                      </p:to>
                                    </p:set>
                                    <p:anim calcmode="lin" valueType="num">
                                      <p:cBhvr additive="base">
                                        <p:cTn dur="1000"/>
                                        <p:tgtEl>
                                          <p:spTgt spid="22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8"/>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34" name="Google Shape;234;p18"/>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35" name="Google Shape;235;p18"/>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36" name="Google Shape;236;p18"/>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37" name="Google Shape;237;p18"/>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238" name="Google Shape;238;p18"/>
          <p:cNvSpPr txBox="1"/>
          <p:nvPr/>
        </p:nvSpPr>
        <p:spPr>
          <a:xfrm>
            <a:off x="914400" y="1371600"/>
            <a:ext cx="7010400" cy="4718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900"/>
              <a:buFont typeface="Arial"/>
              <a:buNone/>
            </a:pPr>
            <a:r>
              <a:rPr b="1" i="1" lang="en-US" sz="2900" u="none">
                <a:solidFill>
                  <a:schemeClr val="dk1"/>
                </a:solidFill>
                <a:latin typeface="Arial"/>
                <a:ea typeface="Arial"/>
                <a:cs typeface="Arial"/>
                <a:sym typeface="Arial"/>
              </a:rPr>
              <a:t>How can you tell if an Internet site is reliable?</a:t>
            </a:r>
            <a:endParaRPr/>
          </a:p>
          <a:p>
            <a:pPr indent="-114300" lvl="1" marL="457200" marR="0" rtl="0" algn="l">
              <a:lnSpc>
                <a:spcPct val="100000"/>
              </a:lnSpc>
              <a:spcBef>
                <a:spcPts val="900"/>
              </a:spcBef>
              <a:spcAft>
                <a:spcPts val="0"/>
              </a:spcAft>
              <a:buClr>
                <a:schemeClr val="dk1"/>
              </a:buClr>
              <a:buSzPts val="1800"/>
              <a:buFont typeface="Arial"/>
              <a:buChar char="•"/>
            </a:pPr>
            <a:r>
              <a:rPr b="1" i="0" lang="en-US" sz="1800" u="none" cap="none" strike="noStrike">
                <a:solidFill>
                  <a:schemeClr val="dk1"/>
                </a:solidFill>
                <a:latin typeface="Arial"/>
                <a:ea typeface="Arial"/>
                <a:cs typeface="Arial"/>
                <a:sym typeface="Arial"/>
              </a:rPr>
              <a:t>REMEMBER: Anyone can post information on the Internet! </a:t>
            </a:r>
            <a:endParaRPr/>
          </a:p>
          <a:p>
            <a:pPr indent="-101600" lvl="2" marL="914400" marR="0" rtl="0" algn="l">
              <a:lnSpc>
                <a:spcPct val="100000"/>
              </a:lnSpc>
              <a:spcBef>
                <a:spcPts val="800"/>
              </a:spcBef>
              <a:spcAft>
                <a:spcPts val="0"/>
              </a:spcAft>
              <a:buClr>
                <a:schemeClr val="dk1"/>
              </a:buClr>
              <a:buSzPts val="1600"/>
              <a:buFont typeface="Arial"/>
              <a:buChar char="•"/>
            </a:pPr>
            <a:r>
              <a:rPr b="1" i="0" lang="en-US" sz="1600" u="none" cap="none" strike="noStrike">
                <a:solidFill>
                  <a:schemeClr val="dk1"/>
                </a:solidFill>
                <a:latin typeface="Arial"/>
                <a:ea typeface="Arial"/>
                <a:cs typeface="Arial"/>
                <a:sym typeface="Arial"/>
              </a:rPr>
              <a:t>Make sure the information you are using comes from a person or organization that can be trusted.</a:t>
            </a:r>
            <a:endParaRPr/>
          </a:p>
          <a:p>
            <a:pPr indent="-101600" lvl="2" marL="914400" marR="0" rtl="0" algn="l">
              <a:lnSpc>
                <a:spcPct val="100000"/>
              </a:lnSpc>
              <a:spcBef>
                <a:spcPts val="800"/>
              </a:spcBef>
              <a:spcAft>
                <a:spcPts val="0"/>
              </a:spcAft>
              <a:buClr>
                <a:schemeClr val="dk1"/>
              </a:buClr>
              <a:buSzPts val="1600"/>
              <a:buFont typeface="Arial"/>
              <a:buChar char="•"/>
            </a:pPr>
            <a:r>
              <a:rPr b="1" i="0" lang="en-US" sz="1600" u="none" cap="none" strike="noStrike">
                <a:solidFill>
                  <a:schemeClr val="dk1"/>
                </a:solidFill>
                <a:latin typeface="Arial"/>
                <a:ea typeface="Arial"/>
                <a:cs typeface="Arial"/>
                <a:sym typeface="Arial"/>
              </a:rPr>
              <a:t>One simple way to tell if a site is reliable is to look at who runs the site. Usually, looking at the first section of a web address will tell you where it came from. If it came from a museum, university, or some other place you’ve heard of, chances are that it can be trusted.</a:t>
            </a:r>
            <a:endParaRPr/>
          </a:p>
          <a:p>
            <a:pPr indent="-101600" lvl="2" marL="914400" marR="0" rtl="0" algn="l">
              <a:lnSpc>
                <a:spcPct val="100000"/>
              </a:lnSpc>
              <a:spcBef>
                <a:spcPts val="800"/>
              </a:spcBef>
              <a:spcAft>
                <a:spcPts val="0"/>
              </a:spcAft>
              <a:buClr>
                <a:schemeClr val="dk1"/>
              </a:buClr>
              <a:buSzPts val="1600"/>
              <a:buFont typeface="Arial"/>
              <a:buChar char="•"/>
            </a:pPr>
            <a:r>
              <a:rPr b="1" i="0" lang="en-US" sz="1600" u="none" cap="none" strike="noStrike">
                <a:solidFill>
                  <a:schemeClr val="dk1"/>
                </a:solidFill>
                <a:latin typeface="Arial"/>
                <a:ea typeface="Arial"/>
                <a:cs typeface="Arial"/>
                <a:sym typeface="Arial"/>
              </a:rPr>
              <a:t>The following slide provides a checklist you can use to decide whether a website is reliable. If the site contains several characteristics in the “Questionable” column, you probably shouldn’t use it!</a:t>
            </a:r>
            <a:endParaRPr/>
          </a:p>
        </p:txBody>
      </p:sp>
    </p:spTree>
  </p:cSld>
  <p:clrMapOvr>
    <a:masterClrMapping/>
  </p:clrMapOvr>
  <p:transition spd="med">
    <p:checker/>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9"/>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44" name="Google Shape;244;p19"/>
          <p:cNvSpPr txBox="1"/>
          <p:nvPr>
            <p:ph idx="1" type="body"/>
          </p:nvPr>
        </p:nvSpPr>
        <p:spPr>
          <a:xfrm>
            <a:off x="228600" y="2209800"/>
            <a:ext cx="4305300" cy="4495800"/>
          </a:xfrm>
          <a:prstGeom prst="rect">
            <a:avLst/>
          </a:prstGeom>
          <a:noFill/>
          <a:ln>
            <a:noFill/>
          </a:ln>
        </p:spPr>
        <p:txBody>
          <a:bodyPr anchorCtr="0" anchor="t" bIns="45700" lIns="91425" spcFirstLastPara="1" rIns="91425" wrap="square" tIns="45700">
            <a:noAutofit/>
          </a:bodyPr>
          <a:lstStyle/>
          <a:p>
            <a:pPr indent="-228600" lvl="2" marL="1143000" rtl="0" algn="l">
              <a:lnSpc>
                <a:spcPct val="100000"/>
              </a:lnSpc>
              <a:spcBef>
                <a:spcPts val="0"/>
              </a:spcBef>
              <a:spcAft>
                <a:spcPts val="0"/>
              </a:spcAft>
              <a:buClr>
                <a:schemeClr val="dk1"/>
              </a:buClr>
              <a:buSzPts val="1900"/>
              <a:buNone/>
            </a:pPr>
            <a:r>
              <a:t/>
            </a:r>
            <a:endParaRPr b="0" i="0" sz="1900" u="none">
              <a:solidFill>
                <a:schemeClr val="dk1"/>
              </a:solidFill>
              <a:latin typeface="Arial"/>
              <a:ea typeface="Arial"/>
              <a:cs typeface="Arial"/>
              <a:sym typeface="Arial"/>
            </a:endParaRPr>
          </a:p>
          <a:p>
            <a:pPr indent="-222250" lvl="0" marL="342900" rtl="0" algn="l">
              <a:spcBef>
                <a:spcPts val="380"/>
              </a:spcBef>
              <a:spcAft>
                <a:spcPts val="0"/>
              </a:spcAft>
              <a:buClr>
                <a:schemeClr val="dk1"/>
              </a:buClr>
              <a:buSzPts val="1900"/>
              <a:buNone/>
            </a:pPr>
            <a:r>
              <a:t/>
            </a:r>
            <a:endParaRPr b="0" i="0" sz="1900" u="none">
              <a:solidFill>
                <a:schemeClr val="dk1"/>
              </a:solidFill>
              <a:latin typeface="Arial"/>
              <a:ea typeface="Arial"/>
              <a:cs typeface="Arial"/>
              <a:sym typeface="Arial"/>
            </a:endParaRPr>
          </a:p>
        </p:txBody>
      </p:sp>
      <p:sp>
        <p:nvSpPr>
          <p:cNvPr id="245" name="Google Shape;245;p19"/>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46" name="Google Shape;246;p19"/>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47" name="Google Shape;247;p19"/>
          <p:cNvSpPr/>
          <p:nvPr/>
        </p:nvSpPr>
        <p:spPr>
          <a:xfrm>
            <a:off x="5943600" y="838200"/>
            <a:ext cx="2971800" cy="4572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graphicFrame>
        <p:nvGraphicFramePr>
          <p:cNvPr id="248" name="Google Shape;248;p19"/>
          <p:cNvGraphicFramePr/>
          <p:nvPr/>
        </p:nvGraphicFramePr>
        <p:xfrm>
          <a:off x="533400" y="1447800"/>
          <a:ext cx="3000000" cy="3000000"/>
        </p:xfrm>
        <a:graphic>
          <a:graphicData uri="http://schemas.openxmlformats.org/drawingml/2006/table">
            <a:tbl>
              <a:tblPr>
                <a:noFill/>
                <a:tableStyleId>{4241279C-D708-4A18-AA10-376399C5FEF8}</a:tableStyleId>
              </a:tblPr>
              <a:tblGrid>
                <a:gridCol w="431800"/>
                <a:gridCol w="5180000"/>
                <a:gridCol w="1195375"/>
                <a:gridCol w="1193800"/>
              </a:tblGrid>
              <a:tr h="914400">
                <a:tc gridSpan="4">
                  <a:txBody>
                    <a:bodyPr/>
                    <a:lstStyle/>
                    <a:p>
                      <a:pPr indent="-342900" lvl="0" marL="342900" marR="0" rtl="0" algn="ctr">
                        <a:lnSpc>
                          <a:spcPct val="100000"/>
                        </a:lnSpc>
                        <a:spcBef>
                          <a:spcPts val="0"/>
                        </a:spcBef>
                        <a:spcAft>
                          <a:spcPts val="0"/>
                        </a:spcAft>
                        <a:buClr>
                          <a:schemeClr val="dk1"/>
                        </a:buClr>
                        <a:buSzPts val="1000"/>
                        <a:buFont typeface="Arial"/>
                        <a:buNone/>
                      </a:pPr>
                      <a:r>
                        <a:rPr b="1" i="0" lang="en-US" sz="1000" u="none" cap="none" strike="noStrike">
                          <a:solidFill>
                            <a:schemeClr val="dk1"/>
                          </a:solidFill>
                          <a:latin typeface="Arial"/>
                          <a:ea typeface="Arial"/>
                          <a:cs typeface="Arial"/>
                          <a:sym typeface="Arial"/>
                        </a:rPr>
                        <a:t>Dupe Detector:  </a:t>
                      </a:r>
                      <a:endParaRPr b="1" i="0" sz="1000" u="none" cap="none" strike="noStrik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 A checklist to help surfers begin determining if information found on a website is true or not*</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r>
              <a:tr h="265100">
                <a:tc gridSpan="2">
                  <a:txBody>
                    <a:bodyPr/>
                    <a:lstStyle/>
                    <a:p>
                      <a:pPr indent="-342900" lvl="0" marL="342900" marR="0" rtl="0" algn="l">
                        <a:lnSpc>
                          <a:spcPct val="100000"/>
                        </a:lnSpc>
                        <a:spcBef>
                          <a:spcPts val="0"/>
                        </a:spcBef>
                        <a:spcAft>
                          <a:spcPts val="0"/>
                        </a:spcAft>
                        <a:buClr>
                          <a:schemeClr val="dk1"/>
                        </a:buClr>
                        <a:buSzPts val="1000"/>
                        <a:buFont typeface="Arial"/>
                        <a:buNone/>
                      </a:pPr>
                      <a:r>
                        <a:rPr b="1" i="0" lang="en-US" sz="1000" u="none" cap="none" strike="noStrike">
                          <a:solidFill>
                            <a:schemeClr val="dk1"/>
                          </a:solidFill>
                          <a:latin typeface="Arial"/>
                          <a:ea typeface="Arial"/>
                          <a:cs typeface="Arial"/>
                          <a:sym typeface="Arial"/>
                        </a:rPr>
                        <a:t>Website:</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Trustworthy</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Questionable</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1.</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Do large companies you know advertise on the site?</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2.</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Are there any ‘dead links’, or links to ‘moved pages’?</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3.</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Do the images support the stated facts?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51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4.</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Is the site hosted by a credible provider and reside in a ‘trustworthy’ domain.</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3375">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5.</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Are there links and references to other websites, resources and experts that corroborate this information?</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6.</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Is the resource available in another format?</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7.</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Do the site’s authors have other publications with credible sites and publishers?</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3375">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8.</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Are the site’s authors experts in the subject? (Do they have any credentials or experience around the topic?)</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9.</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Is contact information provided and does the place/e-mail exist and work?</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3375">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10.</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Does the site present highly biased visuals (e.g. racist statements, derogatory remarks, and emotional language)?</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5100">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11.</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l">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Is the site professional (grammar and typing errors are not present or very minimal)?</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Yes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342900" lvl="0" marL="342900" marR="0" rtl="0" algn="ctr">
                        <a:lnSpc>
                          <a:spcPct val="100000"/>
                        </a:lnSpc>
                        <a:spcBef>
                          <a:spcPts val="0"/>
                        </a:spcBef>
                        <a:spcAft>
                          <a:spcPts val="0"/>
                        </a:spcAft>
                        <a:buClr>
                          <a:schemeClr val="dk1"/>
                        </a:buClr>
                        <a:buSzPts val="1000"/>
                        <a:buFont typeface="Arial"/>
                        <a:buNone/>
                      </a:pPr>
                      <a:r>
                        <a:rPr b="0" i="0" lang="en-US" sz="1000" u="none" cap="none" strike="noStrike">
                          <a:solidFill>
                            <a:schemeClr val="dk1"/>
                          </a:solidFill>
                          <a:latin typeface="Arial"/>
                          <a:ea typeface="Arial"/>
                          <a:cs typeface="Arial"/>
                          <a:sym typeface="Arial"/>
                        </a:rPr>
                        <a:t>No  □</a:t>
                      </a:r>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667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342900" lvl="0" marL="342900" marR="0" rtl="0" algn="r">
                        <a:lnSpc>
                          <a:spcPct val="100000"/>
                        </a:lnSpc>
                        <a:spcBef>
                          <a:spcPts val="0"/>
                        </a:spcBef>
                        <a:spcAft>
                          <a:spcPts val="0"/>
                        </a:spcAft>
                        <a:buClr>
                          <a:schemeClr val="dk1"/>
                        </a:buClr>
                        <a:buSzPts val="1000"/>
                        <a:buFont typeface="Arial"/>
                        <a:buNone/>
                      </a:pPr>
                      <a:r>
                        <a:rPr b="0" i="0" lang="en-US" sz="1000" u="none">
                          <a:solidFill>
                            <a:schemeClr val="dk1"/>
                          </a:solidFill>
                          <a:latin typeface="Arial"/>
                          <a:ea typeface="Arial"/>
                          <a:cs typeface="Arial"/>
                          <a:sym typeface="Arial"/>
                        </a:rPr>
                        <a:t>Totals**:  </a:t>
                      </a:r>
                      <a:endParaRPr/>
                    </a:p>
                  </a:txBody>
                  <a:tcPr marT="45725" marB="45725" marR="91450" marL="91450" anchor="ctr">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49" name="Google Shape;249;p19"/>
          <p:cNvSpPr txBox="1"/>
          <p:nvPr/>
        </p:nvSpPr>
        <p:spPr>
          <a:xfrm>
            <a:off x="533400" y="6477000"/>
            <a:ext cx="8001000" cy="228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900"/>
              <a:buFont typeface="Arial"/>
              <a:buNone/>
            </a:pPr>
            <a:r>
              <a:rPr b="1" i="1" lang="en-US" sz="900" u="none">
                <a:solidFill>
                  <a:schemeClr val="dk1"/>
                </a:solidFill>
                <a:latin typeface="Arial"/>
                <a:ea typeface="Arial"/>
                <a:cs typeface="Arial"/>
                <a:sym typeface="Arial"/>
              </a:rPr>
              <a:t>Available at: </a:t>
            </a:r>
            <a:r>
              <a:rPr b="1" i="1" lang="en-US" sz="900" u="sng">
                <a:solidFill>
                  <a:schemeClr val="dk1"/>
                </a:solidFill>
                <a:latin typeface="Arial"/>
                <a:ea typeface="Arial"/>
                <a:cs typeface="Arial"/>
                <a:sym typeface="Arial"/>
                <a:hlinkClick r:id="rId3">
                  <a:extLst>
                    <a:ext uri="{A12FA001-AC4F-418D-AE19-62706E023703}">
                      <ahyp:hlinkClr val="tx"/>
                    </a:ext>
                  </a:extLst>
                </a:hlinkClick>
              </a:rPr>
              <a:t>http://www.lerc.educ.ubc.ca/LERC/outreach/lomcira2006/lomcirahandoutapril06.doc</a:t>
            </a:r>
            <a:r>
              <a:rPr b="1" i="1" lang="en-US" sz="900" u="none">
                <a:solidFill>
                  <a:schemeClr val="dk1"/>
                </a:solidFill>
                <a:latin typeface="Arial"/>
                <a:ea typeface="Arial"/>
                <a:cs typeface="Arial"/>
                <a:sym typeface="Arial"/>
              </a:rPr>
              <a:t> </a:t>
            </a:r>
            <a:endParaRPr/>
          </a:p>
        </p:txBody>
      </p:sp>
    </p:spTree>
  </p:cSld>
  <p:clrMapOvr>
    <a:masterClrMapping/>
  </p:clrMapOvr>
  <p:transition spd="med">
    <p:checker/>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2"/>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82" name="Google Shape;82;p2"/>
          <p:cNvSpPr/>
          <p:nvPr/>
        </p:nvSpPr>
        <p:spPr>
          <a:xfrm>
            <a:off x="1600200" y="3352800"/>
            <a:ext cx="5410200" cy="5334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1. Different Types of Search Engines</a:t>
            </a:r>
            <a:endParaRPr/>
          </a:p>
        </p:txBody>
      </p:sp>
      <p:sp>
        <p:nvSpPr>
          <p:cNvPr id="83" name="Google Shape;83;p2"/>
          <p:cNvSpPr/>
          <p:nvPr/>
        </p:nvSpPr>
        <p:spPr>
          <a:xfrm>
            <a:off x="1600200" y="4191000"/>
            <a:ext cx="5410200" cy="533400"/>
          </a:xfrm>
          <a:prstGeom prst="roundRect">
            <a:avLst>
              <a:gd fmla="val 2764" name="adj"/>
            </a:avLst>
          </a:prstGeom>
          <a:gradFill>
            <a:gsLst>
              <a:gs pos="0">
                <a:srgbClr val="764700"/>
              </a:gs>
              <a:gs pos="50000">
                <a:schemeClr val="accent2"/>
              </a:gs>
              <a:gs pos="100000">
                <a:srgbClr val="764700"/>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2. How to Search on the Internet</a:t>
            </a:r>
            <a:r>
              <a:rPr b="0" i="0" lang="en-US" sz="2400" u="none">
                <a:solidFill>
                  <a:schemeClr val="lt1"/>
                </a:solidFill>
                <a:latin typeface="Arial"/>
                <a:ea typeface="Arial"/>
                <a:cs typeface="Arial"/>
                <a:sym typeface="Arial"/>
              </a:rPr>
              <a:t> </a:t>
            </a:r>
            <a:endParaRPr/>
          </a:p>
        </p:txBody>
      </p:sp>
      <p:sp>
        <p:nvSpPr>
          <p:cNvPr id="84" name="Google Shape;84;p2"/>
          <p:cNvSpPr/>
          <p:nvPr/>
        </p:nvSpPr>
        <p:spPr>
          <a:xfrm>
            <a:off x="1600200" y="5029200"/>
            <a:ext cx="5410200" cy="533400"/>
          </a:xfrm>
          <a:prstGeom prst="roundRect">
            <a:avLst>
              <a:gd fmla="val 4114" name="adj"/>
            </a:avLst>
          </a:prstGeom>
          <a:gradFill>
            <a:gsLst>
              <a:gs pos="0">
                <a:srgbClr val="474776"/>
              </a:gs>
              <a:gs pos="50000">
                <a:schemeClr val="hlink"/>
              </a:gs>
              <a:gs pos="100000">
                <a:srgbClr val="474776"/>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3. How to cite your sources</a:t>
            </a:r>
            <a:r>
              <a:rPr b="0" i="0" lang="en-US" sz="2400" u="none">
                <a:solidFill>
                  <a:schemeClr val="lt1"/>
                </a:solidFill>
                <a:latin typeface="Arial"/>
                <a:ea typeface="Arial"/>
                <a:cs typeface="Arial"/>
                <a:sym typeface="Arial"/>
              </a:rPr>
              <a:t> </a:t>
            </a:r>
            <a:endParaRPr/>
          </a:p>
        </p:txBody>
      </p:sp>
      <p:sp>
        <p:nvSpPr>
          <p:cNvPr id="85" name="Google Shape;85;p2"/>
          <p:cNvSpPr/>
          <p:nvPr/>
        </p:nvSpPr>
        <p:spPr>
          <a:xfrm>
            <a:off x="838200" y="1905000"/>
            <a:ext cx="7391400" cy="914400"/>
          </a:xfrm>
          <a:prstGeom prst="roundRect">
            <a:avLst>
              <a:gd fmla="val 4114" name="adj"/>
            </a:avLst>
          </a:prstGeom>
          <a:solidFill>
            <a:srgbClr val="FF0000">
              <a:alpha val="47450"/>
            </a:srgbClr>
          </a:soli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This presentation will teach you about:</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p:tgtEl>
                                          <p:spTgt spid="8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3"/>
                                        </p:tgtEl>
                                        <p:attrNameLst>
                                          <p:attrName>style.visibility</p:attrName>
                                        </p:attrNameLst>
                                      </p:cBhvr>
                                      <p:to>
                                        <p:strVal val="visible"/>
                                      </p:to>
                                    </p:set>
                                    <p:anim calcmode="lin" valueType="num">
                                      <p:cBhvr additive="base">
                                        <p:cTn dur="500"/>
                                        <p:tgtEl>
                                          <p:spTgt spid="8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4"/>
                                        </p:tgtEl>
                                        <p:attrNameLst>
                                          <p:attrName>style.visibility</p:attrName>
                                        </p:attrNameLst>
                                      </p:cBhvr>
                                      <p:to>
                                        <p:strVal val="visible"/>
                                      </p:to>
                                    </p:set>
                                    <p:anim calcmode="lin" valueType="num">
                                      <p:cBhvr additive="base">
                                        <p:cTn dur="500"/>
                                        <p:tgtEl>
                                          <p:spTgt spid="8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0"/>
          <p:cNvSpPr txBox="1"/>
          <p:nvPr>
            <p:ph idx="4294967295" type="ctrTitle"/>
          </p:nvPr>
        </p:nvSpPr>
        <p:spPr>
          <a:xfrm>
            <a:off x="1676400" y="3352800"/>
            <a:ext cx="6629400" cy="2667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0" i="0" lang="en-US" sz="4000" u="none" cap="none" strike="noStrike">
                <a:solidFill>
                  <a:schemeClr val="lt1"/>
                </a:solidFill>
                <a:latin typeface="Arial"/>
                <a:ea typeface="Arial"/>
                <a:cs typeface="Arial"/>
                <a:sym typeface="Arial"/>
              </a:rPr>
              <a:t>Session 3: How to Cite Internet Sources</a:t>
            </a:r>
            <a:endParaRPr/>
          </a:p>
        </p:txBody>
      </p:sp>
    </p:spTree>
  </p:cSld>
  <p:clrMapOvr>
    <a:masterClrMapping/>
  </p:clrMapOvr>
  <p:transition spd="med">
    <p:checker/>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1"/>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60" name="Google Shape;260;p21"/>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61" name="Google Shape;261;p21"/>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62" name="Google Shape;262;p21"/>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63" name="Google Shape;263;p21"/>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
        <p:nvSpPr>
          <p:cNvPr id="264" name="Google Shape;264;p21"/>
          <p:cNvSpPr/>
          <p:nvPr/>
        </p:nvSpPr>
        <p:spPr>
          <a:xfrm>
            <a:off x="6400800" y="838200"/>
            <a:ext cx="2514600" cy="533400"/>
          </a:xfrm>
          <a:prstGeom prst="roundRect">
            <a:avLst>
              <a:gd fmla="val 4114" name="adj"/>
            </a:avLst>
          </a:prstGeom>
          <a:gradFill>
            <a:gsLst>
              <a:gs pos="0">
                <a:srgbClr val="474776"/>
              </a:gs>
              <a:gs pos="50000">
                <a:schemeClr val="hlink"/>
              </a:gs>
              <a:gs pos="100000">
                <a:srgbClr val="474776"/>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3. How to cite your sources</a:t>
            </a:r>
            <a:r>
              <a:rPr b="0" i="0" lang="en-US" sz="2400" u="none">
                <a:solidFill>
                  <a:schemeClr val="lt1"/>
                </a:solidFill>
                <a:latin typeface="Arial"/>
                <a:ea typeface="Arial"/>
                <a:cs typeface="Arial"/>
                <a:sym typeface="Arial"/>
              </a:rPr>
              <a:t> </a:t>
            </a:r>
            <a:endParaRPr/>
          </a:p>
        </p:txBody>
      </p:sp>
      <p:sp>
        <p:nvSpPr>
          <p:cNvPr id="265" name="Google Shape;265;p21"/>
          <p:cNvSpPr txBox="1"/>
          <p:nvPr>
            <p:ph idx="4294967295" type="body"/>
          </p:nvPr>
        </p:nvSpPr>
        <p:spPr>
          <a:xfrm>
            <a:off x="381000" y="1524000"/>
            <a:ext cx="87630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400"/>
              <a:buFont typeface="Noto Sans Symbols"/>
              <a:buChar char="▪"/>
            </a:pPr>
            <a:r>
              <a:rPr b="0" i="0" lang="en-US" sz="2400" u="none">
                <a:solidFill>
                  <a:schemeClr val="dk1"/>
                </a:solidFill>
                <a:latin typeface="Arial"/>
                <a:ea typeface="Arial"/>
                <a:cs typeface="Arial"/>
                <a:sym typeface="Arial"/>
              </a:rPr>
              <a:t>Citing Your Sources</a:t>
            </a:r>
            <a:endParaRPr/>
          </a:p>
          <a:p>
            <a:pPr indent="-285750" lvl="1" marL="742950" marR="0" rtl="0" algn="l">
              <a:lnSpc>
                <a:spcPct val="90000"/>
              </a:lnSpc>
              <a:spcBef>
                <a:spcPts val="400"/>
              </a:spcBef>
              <a:spcAft>
                <a:spcPts val="0"/>
              </a:spcAft>
              <a:buClr>
                <a:schemeClr val="dk1"/>
              </a:buClr>
              <a:buSzPts val="1000"/>
              <a:buFont typeface="Noto Sans Symbols"/>
              <a:buChar char="🞇"/>
            </a:pPr>
            <a:r>
              <a:rPr b="0" i="1" lang="en-US" sz="2000" u="none" cap="none" strike="noStrike">
                <a:solidFill>
                  <a:schemeClr val="dk1"/>
                </a:solidFill>
                <a:latin typeface="Arial"/>
                <a:ea typeface="Arial"/>
                <a:cs typeface="Arial"/>
                <a:sym typeface="Arial"/>
              </a:rPr>
              <a:t>Citing your sources</a:t>
            </a:r>
            <a:r>
              <a:rPr b="0" i="0" lang="en-US" sz="2000" u="none" cap="none" strike="noStrike">
                <a:solidFill>
                  <a:schemeClr val="dk1"/>
                </a:solidFill>
                <a:latin typeface="Arial"/>
                <a:ea typeface="Arial"/>
                <a:cs typeface="Arial"/>
                <a:sym typeface="Arial"/>
              </a:rPr>
              <a:t> means telling people where you got your information. Just as you list books and encyclopedias in your bibliography, you must also include the sources of information you got from the Internet.</a:t>
            </a:r>
            <a:endParaRPr/>
          </a:p>
          <a:p>
            <a:pPr indent="-228600" lvl="2" marL="1143000" marR="0" rtl="0" algn="l">
              <a:lnSpc>
                <a:spcPct val="9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Citing your sources is important because it shows others how to find the same information you found.</a:t>
            </a:r>
            <a:endParaRPr/>
          </a:p>
          <a:p>
            <a:pPr indent="-228600" lvl="2" marL="1143000" marR="0" rtl="0" algn="l">
              <a:lnSpc>
                <a:spcPct val="90000"/>
              </a:lnSpc>
              <a:spcBef>
                <a:spcPts val="400"/>
              </a:spcBef>
              <a:spcAft>
                <a:spcPts val="0"/>
              </a:spcAft>
              <a:buClr>
                <a:schemeClr val="dk1"/>
              </a:buClr>
              <a:buSzPts val="2000"/>
              <a:buFont typeface="Noto Sans Symbols"/>
              <a:buChar char="▪"/>
            </a:pPr>
            <a:r>
              <a:rPr b="0" i="0" lang="en-US" sz="2000" u="none" cap="none" strike="noStrike">
                <a:solidFill>
                  <a:schemeClr val="dk1"/>
                </a:solidFill>
                <a:latin typeface="Arial"/>
                <a:ea typeface="Arial"/>
                <a:cs typeface="Arial"/>
                <a:sym typeface="Arial"/>
              </a:rPr>
              <a:t>To cite a source on the Internet, you need to have a written record of the following information for each website that you actually use in your report or essay:</a:t>
            </a:r>
            <a:endParaRPr/>
          </a:p>
          <a:p>
            <a:pPr indent="-228600" lvl="4" marL="2057400" marR="0" rtl="0" algn="l">
              <a:lnSpc>
                <a:spcPct val="9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The name of the site and the author (Who made the website?    A company? An organization? An individual?)</a:t>
            </a:r>
            <a:endParaRPr/>
          </a:p>
          <a:p>
            <a:pPr indent="-228600" lvl="4" marL="2057400" marR="0" rtl="0" algn="l">
              <a:lnSpc>
                <a:spcPct val="9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What day you found the information</a:t>
            </a:r>
            <a:endParaRPr/>
          </a:p>
          <a:p>
            <a:pPr indent="-228600" lvl="4" marL="2057400" marR="0" rtl="0" algn="l">
              <a:lnSpc>
                <a:spcPct val="9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The web address or URL</a:t>
            </a:r>
            <a:endParaRPr/>
          </a:p>
          <a:p>
            <a:pPr indent="-228600" lvl="4" marL="2057400" marR="0" rtl="0" algn="l">
              <a:lnSpc>
                <a:spcPct val="9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The copyright date for the website (usually found at the bottom of the homepage)</a:t>
            </a:r>
            <a:endParaRPr/>
          </a:p>
          <a:p>
            <a:pPr indent="-228600" lvl="0" marL="342900" marR="0" rtl="0" algn="l">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p:txBody>
      </p:sp>
    </p:spTree>
  </p:cSld>
  <p:clrMapOvr>
    <a:masterClrMapping/>
  </p:clrMapOvr>
  <p:transition spd="med">
    <p:checker/>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2"/>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71" name="Google Shape;271;p22"/>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72" name="Google Shape;272;p22"/>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73" name="Google Shape;273;p22"/>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74" name="Google Shape;274;p22"/>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
        <p:nvSpPr>
          <p:cNvPr id="275" name="Google Shape;275;p22"/>
          <p:cNvSpPr/>
          <p:nvPr/>
        </p:nvSpPr>
        <p:spPr>
          <a:xfrm>
            <a:off x="6400800" y="838200"/>
            <a:ext cx="2514600" cy="533400"/>
          </a:xfrm>
          <a:prstGeom prst="roundRect">
            <a:avLst>
              <a:gd fmla="val 4114" name="adj"/>
            </a:avLst>
          </a:prstGeom>
          <a:gradFill>
            <a:gsLst>
              <a:gs pos="0">
                <a:srgbClr val="474776"/>
              </a:gs>
              <a:gs pos="50000">
                <a:schemeClr val="hlink"/>
              </a:gs>
              <a:gs pos="100000">
                <a:srgbClr val="474776"/>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3. How to cite your sources</a:t>
            </a:r>
            <a:r>
              <a:rPr b="0" i="0" lang="en-US" sz="2400" u="none">
                <a:solidFill>
                  <a:schemeClr val="lt1"/>
                </a:solidFill>
                <a:latin typeface="Arial"/>
                <a:ea typeface="Arial"/>
                <a:cs typeface="Arial"/>
                <a:sym typeface="Arial"/>
              </a:rPr>
              <a:t> </a:t>
            </a:r>
            <a:endParaRPr/>
          </a:p>
        </p:txBody>
      </p:sp>
      <p:sp>
        <p:nvSpPr>
          <p:cNvPr id="276" name="Google Shape;276;p22"/>
          <p:cNvSpPr txBox="1"/>
          <p:nvPr>
            <p:ph idx="4294967295" type="body"/>
          </p:nvPr>
        </p:nvSpPr>
        <p:spPr>
          <a:xfrm>
            <a:off x="381000" y="1524000"/>
            <a:ext cx="87630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Char char="▪"/>
            </a:pPr>
            <a:r>
              <a:rPr b="0" i="0" lang="en-US" sz="2800" u="none">
                <a:solidFill>
                  <a:schemeClr val="dk1"/>
                </a:solidFill>
                <a:latin typeface="Arial"/>
                <a:ea typeface="Arial"/>
                <a:cs typeface="Arial"/>
                <a:sym typeface="Arial"/>
              </a:rPr>
              <a:t>Citing Your Sources</a:t>
            </a:r>
            <a:endParaRPr/>
          </a:p>
          <a:p>
            <a:pPr indent="-285750" lvl="1" marL="742950" marR="0" rtl="0" algn="l">
              <a:lnSpc>
                <a:spcPct val="100000"/>
              </a:lnSpc>
              <a:spcBef>
                <a:spcPts val="480"/>
              </a:spcBef>
              <a:spcAft>
                <a:spcPts val="0"/>
              </a:spcAft>
              <a:buClr>
                <a:schemeClr val="dk1"/>
              </a:buClr>
              <a:buSzPts val="1200"/>
              <a:buFont typeface="Noto Sans Symbols"/>
              <a:buChar char="🞇"/>
            </a:pPr>
            <a:r>
              <a:rPr b="0" i="0" lang="en-US" sz="2400" u="none" cap="none" strike="noStrike">
                <a:solidFill>
                  <a:schemeClr val="dk1"/>
                </a:solidFill>
                <a:latin typeface="Arial"/>
                <a:ea typeface="Arial"/>
                <a:cs typeface="Arial"/>
                <a:sym typeface="Arial"/>
              </a:rPr>
              <a:t>Use the format below to add Internet resources to a bibliography:</a:t>
            </a:r>
            <a:endParaRPr/>
          </a:p>
          <a:p>
            <a:pPr indent="-228600" lvl="2" marL="11430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Author. Title of Website. Web address or URL. Copyright date. Date you found the information.</a:t>
            </a:r>
            <a:endParaRPr/>
          </a:p>
          <a:p>
            <a:pPr indent="-228600" lvl="2" marL="11430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For example, look at the following website on Vasco da Gama and compare it to the information below. (</a:t>
            </a:r>
            <a:r>
              <a:rPr b="0" i="0" lang="en-US" sz="2400" u="sng" cap="none" strike="noStrike">
                <a:solidFill>
                  <a:schemeClr val="dk1"/>
                </a:solidFill>
                <a:latin typeface="Arial"/>
                <a:ea typeface="Arial"/>
                <a:cs typeface="Arial"/>
                <a:sym typeface="Arial"/>
                <a:hlinkClick r:id="rId3">
                  <a:extLst>
                    <a:ext uri="{A12FA001-AC4F-418D-AE19-62706E023703}">
                      <ahyp:hlinkClr val="tx"/>
                    </a:ext>
                  </a:extLst>
                </a:hlinkClick>
              </a:rPr>
              <a:t>http://library.thinkquest.org/4034/dagama.html</a:t>
            </a:r>
            <a:r>
              <a:rPr b="0" i="0" lang="en-US" sz="2400" u="none" cap="none" strike="noStrike">
                <a:solidFill>
                  <a:schemeClr val="dk1"/>
                </a:solidFill>
                <a:latin typeface="Arial"/>
                <a:ea typeface="Arial"/>
                <a:cs typeface="Arial"/>
                <a:sym typeface="Arial"/>
              </a:rPr>
              <a:t>)</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Author: There is no specific author listed</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Title: ThinkQuest: Explorers of the Millennium</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Web address: http://library.thinkquest.org/4034/dagama.html </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Copyright date: 1998 (this is found by clicking on “About this Site”</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Date found: April 30, 2006</a:t>
            </a:r>
            <a:endParaRPr/>
          </a:p>
          <a:p>
            <a:pPr indent="-76200" lvl="2" marL="1143000" marR="0" rtl="0" algn="l">
              <a:lnSpc>
                <a:spcPct val="100000"/>
              </a:lnSpc>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a:p>
            <a:pPr indent="-190500" lvl="0" marL="342900" marR="0" rtl="0" algn="l">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med">
    <p:checker/>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23"/>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82" name="Google Shape;282;p23"/>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83" name="Google Shape;283;p23"/>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84" name="Google Shape;284;p23"/>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85" name="Google Shape;285;p23"/>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
        <p:nvSpPr>
          <p:cNvPr id="286" name="Google Shape;286;p23"/>
          <p:cNvSpPr/>
          <p:nvPr/>
        </p:nvSpPr>
        <p:spPr>
          <a:xfrm>
            <a:off x="6400800" y="838200"/>
            <a:ext cx="2514600" cy="533400"/>
          </a:xfrm>
          <a:prstGeom prst="roundRect">
            <a:avLst>
              <a:gd fmla="val 4114" name="adj"/>
            </a:avLst>
          </a:prstGeom>
          <a:gradFill>
            <a:gsLst>
              <a:gs pos="0">
                <a:srgbClr val="474776"/>
              </a:gs>
              <a:gs pos="50000">
                <a:schemeClr val="hlink"/>
              </a:gs>
              <a:gs pos="100000">
                <a:srgbClr val="474776"/>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3. How to cite your sources</a:t>
            </a:r>
            <a:r>
              <a:rPr b="0" i="0" lang="en-US" sz="2400" u="none">
                <a:solidFill>
                  <a:schemeClr val="lt1"/>
                </a:solidFill>
                <a:latin typeface="Arial"/>
                <a:ea typeface="Arial"/>
                <a:cs typeface="Arial"/>
                <a:sym typeface="Arial"/>
              </a:rPr>
              <a:t> </a:t>
            </a:r>
            <a:endParaRPr/>
          </a:p>
        </p:txBody>
      </p:sp>
      <p:sp>
        <p:nvSpPr>
          <p:cNvPr id="287" name="Google Shape;287;p23"/>
          <p:cNvSpPr txBox="1"/>
          <p:nvPr>
            <p:ph idx="4294967295" type="body"/>
          </p:nvPr>
        </p:nvSpPr>
        <p:spPr>
          <a:xfrm>
            <a:off x="381000" y="1524000"/>
            <a:ext cx="87630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Char char="▪"/>
            </a:pPr>
            <a:r>
              <a:rPr b="0" i="0" lang="en-US" sz="2800" u="none">
                <a:solidFill>
                  <a:schemeClr val="dk1"/>
                </a:solidFill>
                <a:latin typeface="Arial"/>
                <a:ea typeface="Arial"/>
                <a:cs typeface="Arial"/>
                <a:sym typeface="Arial"/>
              </a:rPr>
              <a:t>Citing Your Sources</a:t>
            </a:r>
            <a:endParaRPr/>
          </a:p>
          <a:p>
            <a:pPr indent="-285750" lvl="1" marL="742950" marR="0" rtl="0" algn="l">
              <a:lnSpc>
                <a:spcPct val="100000"/>
              </a:lnSpc>
              <a:spcBef>
                <a:spcPts val="480"/>
              </a:spcBef>
              <a:spcAft>
                <a:spcPts val="0"/>
              </a:spcAft>
              <a:buClr>
                <a:schemeClr val="dk1"/>
              </a:buClr>
              <a:buSzPts val="1200"/>
              <a:buFont typeface="Noto Sans Symbols"/>
              <a:buChar char="🞇"/>
            </a:pPr>
            <a:r>
              <a:rPr b="0" i="0" lang="en-US" sz="2400" u="none" cap="none" strike="noStrike">
                <a:solidFill>
                  <a:schemeClr val="dk1"/>
                </a:solidFill>
                <a:latin typeface="Arial"/>
                <a:ea typeface="Arial"/>
                <a:cs typeface="Arial"/>
                <a:sym typeface="Arial"/>
              </a:rPr>
              <a:t>Using this information:</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Author: There is no specific author listed</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Title: ThinkQuest: Explorers of the Millennium</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Web address: http://library.thinkquest.org/4034/dagama.html </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Copyright date: 1998 (this is found by clicking on “About this Site”</a:t>
            </a:r>
            <a:endParaRPr/>
          </a:p>
          <a:p>
            <a:pPr indent="-228600" lvl="2" marL="1143000" marR="0" rtl="0" algn="l">
              <a:lnSpc>
                <a:spcPct val="100000"/>
              </a:lnSpc>
              <a:spcBef>
                <a:spcPts val="320"/>
              </a:spcBef>
              <a:spcAft>
                <a:spcPts val="0"/>
              </a:spcAft>
              <a:buClr>
                <a:schemeClr val="dk1"/>
              </a:buClr>
              <a:buSzPts val="1600"/>
              <a:buFont typeface="Noto Sans Symbols"/>
              <a:buChar char="▪"/>
            </a:pPr>
            <a:r>
              <a:rPr b="0" i="0" lang="en-US" sz="1600" u="none" cap="none" strike="noStrike">
                <a:solidFill>
                  <a:schemeClr val="dk1"/>
                </a:solidFill>
                <a:latin typeface="Arial"/>
                <a:ea typeface="Arial"/>
                <a:cs typeface="Arial"/>
                <a:sym typeface="Arial"/>
              </a:rPr>
              <a:t>Date found: April 30, 2006</a:t>
            </a:r>
            <a:endParaRPr/>
          </a:p>
          <a:p>
            <a:pPr indent="-228600" lvl="2" marL="1143000" marR="0" rtl="0" algn="l">
              <a:lnSpc>
                <a:spcPct val="100000"/>
              </a:lnSpc>
              <a:spcBef>
                <a:spcPts val="320"/>
              </a:spcBef>
              <a:spcAft>
                <a:spcPts val="0"/>
              </a:spcAft>
              <a:buClr>
                <a:schemeClr val="dk1"/>
              </a:buClr>
              <a:buSzPts val="1600"/>
              <a:buFont typeface="Noto Sans Symbols"/>
              <a:buNone/>
            </a:pPr>
            <a:r>
              <a:t/>
            </a:r>
            <a:endParaRPr b="0" i="0" sz="1600" u="none" cap="none" strike="noStrike">
              <a:solidFill>
                <a:schemeClr val="dk1"/>
              </a:solidFill>
              <a:latin typeface="Arial"/>
              <a:ea typeface="Arial"/>
              <a:cs typeface="Arial"/>
              <a:sym typeface="Arial"/>
            </a:endParaRPr>
          </a:p>
          <a:p>
            <a:pPr indent="-285750" lvl="1" marL="742950" marR="0" rtl="0" algn="l">
              <a:lnSpc>
                <a:spcPct val="100000"/>
              </a:lnSpc>
              <a:spcBef>
                <a:spcPts val="360"/>
              </a:spcBef>
              <a:spcAft>
                <a:spcPts val="0"/>
              </a:spcAft>
              <a:buClr>
                <a:schemeClr val="dk1"/>
              </a:buClr>
              <a:buSzPts val="900"/>
              <a:buFont typeface="Noto Sans Symbols"/>
              <a:buNone/>
            </a:pPr>
            <a:r>
              <a:rPr b="0" i="0" lang="en-US" sz="1800" u="none" cap="none" strike="noStrike">
                <a:solidFill>
                  <a:schemeClr val="dk1"/>
                </a:solidFill>
                <a:latin typeface="Arial"/>
                <a:ea typeface="Arial"/>
                <a:cs typeface="Arial"/>
                <a:sym typeface="Arial"/>
              </a:rPr>
              <a:t>a bibliographical citation for this website would look like this:</a:t>
            </a:r>
            <a:endParaRPr/>
          </a:p>
          <a:p>
            <a:pPr indent="-285750" lvl="1" marL="742950" marR="0" rtl="0" algn="l">
              <a:lnSpc>
                <a:spcPct val="100000"/>
              </a:lnSpc>
              <a:spcBef>
                <a:spcPts val="360"/>
              </a:spcBef>
              <a:spcAft>
                <a:spcPts val="0"/>
              </a:spcAft>
              <a:buClr>
                <a:schemeClr val="dk1"/>
              </a:buClr>
              <a:buSzPts val="900"/>
              <a:buFont typeface="Noto Sans Symbols"/>
              <a:buNone/>
            </a:pPr>
            <a:r>
              <a:t/>
            </a:r>
            <a:endParaRPr b="0" i="0" sz="1800" u="none" cap="none" strike="noStrike">
              <a:solidFill>
                <a:schemeClr val="dk1"/>
              </a:solidFill>
              <a:latin typeface="Arial"/>
              <a:ea typeface="Arial"/>
              <a:cs typeface="Arial"/>
              <a:sym typeface="Arial"/>
            </a:endParaRPr>
          </a:p>
          <a:p>
            <a:pPr indent="-285750" lvl="1" marL="742950" marR="0" rtl="0" algn="l">
              <a:lnSpc>
                <a:spcPct val="100000"/>
              </a:lnSpc>
              <a:spcBef>
                <a:spcPts val="360"/>
              </a:spcBef>
              <a:spcAft>
                <a:spcPts val="0"/>
              </a:spcAft>
              <a:buClr>
                <a:schemeClr val="dk1"/>
              </a:buClr>
              <a:buSzPts val="900"/>
              <a:buFont typeface="Noto Sans Symbols"/>
              <a:buNone/>
            </a:pPr>
            <a:r>
              <a:rPr b="0" i="0" lang="en-US" sz="1800" u="none" cap="none" strike="noStrike">
                <a:solidFill>
                  <a:schemeClr val="dk1"/>
                </a:solidFill>
                <a:latin typeface="Arial"/>
                <a:ea typeface="Arial"/>
                <a:cs typeface="Arial"/>
                <a:sym typeface="Arial"/>
              </a:rPr>
              <a:t>ThinkQuest: Explorers of the Millennium. </a:t>
            </a:r>
            <a:r>
              <a:rPr b="0" i="0" lang="en-US" sz="1800" u="sng" cap="none" strike="noStrike">
                <a:solidFill>
                  <a:schemeClr val="dk1"/>
                </a:solidFill>
                <a:latin typeface="Arial"/>
                <a:ea typeface="Arial"/>
                <a:cs typeface="Arial"/>
                <a:sym typeface="Arial"/>
                <a:hlinkClick r:id="rId3">
                  <a:extLst>
                    <a:ext uri="{A12FA001-AC4F-418D-AE19-62706E023703}">
                      <ahyp:hlinkClr val="tx"/>
                    </a:ext>
                  </a:extLst>
                </a:hlinkClick>
              </a:rPr>
              <a:t>http://library.thinkquest.org/4034/dagama.html</a:t>
            </a:r>
            <a:r>
              <a:rPr b="0" i="0" lang="en-US" sz="1800" u="none" cap="none" strike="noStrike">
                <a:solidFill>
                  <a:schemeClr val="dk1"/>
                </a:solidFill>
                <a:latin typeface="Arial"/>
                <a:ea typeface="Arial"/>
                <a:cs typeface="Arial"/>
                <a:sym typeface="Arial"/>
              </a:rPr>
              <a:t>. 1998. Found on April 30, 2006.</a:t>
            </a:r>
            <a:endParaRPr/>
          </a:p>
          <a:p>
            <a:pPr indent="-228600" lvl="2" marL="1143000" marR="0" rtl="0" algn="l">
              <a:lnSpc>
                <a:spcPct val="100000"/>
              </a:lnSpc>
              <a:spcBef>
                <a:spcPts val="320"/>
              </a:spcBef>
              <a:spcAft>
                <a:spcPts val="0"/>
              </a:spcAft>
              <a:buClr>
                <a:schemeClr val="dk1"/>
              </a:buClr>
              <a:buSzPts val="1600"/>
              <a:buFont typeface="Noto Sans Symbols"/>
              <a:buNone/>
            </a:pPr>
            <a:r>
              <a:t/>
            </a:r>
            <a:endParaRPr b="0" i="0" sz="1600" u="none" cap="none" strike="noStrike">
              <a:solidFill>
                <a:schemeClr val="dk1"/>
              </a:solidFill>
              <a:latin typeface="Arial"/>
              <a:ea typeface="Arial"/>
              <a:cs typeface="Arial"/>
              <a:sym typeface="Arial"/>
            </a:endParaRPr>
          </a:p>
          <a:p>
            <a:pPr indent="-76200" lvl="2" marL="1143000" marR="0" rtl="0" algn="l">
              <a:lnSpc>
                <a:spcPct val="100000"/>
              </a:lnSpc>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a:p>
            <a:pPr indent="-190500" lvl="0" marL="342900" marR="0" rtl="0" algn="l">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med">
    <p:checker/>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4"/>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293" name="Google Shape;293;p24"/>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94" name="Google Shape;294;p24"/>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295" name="Google Shape;295;p24"/>
          <p:cNvSpPr txBox="1"/>
          <p:nvPr>
            <p:ph idx="4294967295" type="body"/>
          </p:nvPr>
        </p:nvSpPr>
        <p:spPr>
          <a:xfrm>
            <a:off x="381000" y="1447800"/>
            <a:ext cx="8763000" cy="3733800"/>
          </a:xfrm>
          <a:prstGeom prst="rect">
            <a:avLst/>
          </a:prstGeom>
          <a:noFill/>
          <a:ln>
            <a:noFill/>
          </a:ln>
        </p:spPr>
        <p:txBody>
          <a:bodyPr anchorCtr="0" anchor="t" bIns="45700" lIns="91425" spcFirstLastPara="1" rIns="91425" wrap="square" tIns="45700">
            <a:noAutofit/>
          </a:bodyPr>
          <a:lstStyle/>
          <a:p>
            <a:pPr indent="-228600" lvl="2" marL="1143000" marR="0" rtl="0" algn="l">
              <a:lnSpc>
                <a:spcPct val="100000"/>
              </a:lnSpc>
              <a:spcBef>
                <a:spcPts val="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296" name="Google Shape;296;p24"/>
          <p:cNvSpPr txBox="1"/>
          <p:nvPr/>
        </p:nvSpPr>
        <p:spPr>
          <a:xfrm>
            <a:off x="533400" y="1143000"/>
            <a:ext cx="8382000" cy="54864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9525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342900" lvl="0" marL="342900" marR="0" rtl="0" algn="ctr">
              <a:lnSpc>
                <a:spcPct val="100000"/>
              </a:lnSpc>
              <a:spcBef>
                <a:spcPts val="580"/>
              </a:spcBef>
              <a:spcAft>
                <a:spcPts val="0"/>
              </a:spcAft>
              <a:buClr>
                <a:schemeClr val="dk1"/>
              </a:buClr>
              <a:buSzPts val="2900"/>
              <a:buFont typeface="Arial"/>
              <a:buNone/>
            </a:pPr>
            <a:r>
              <a:t/>
            </a:r>
            <a:endParaRPr b="0" i="0" sz="29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900" u="none">
              <a:solidFill>
                <a:schemeClr val="dk1"/>
              </a:solidFill>
              <a:latin typeface="Arial"/>
              <a:ea typeface="Arial"/>
              <a:cs typeface="Arial"/>
              <a:sym typeface="Arial"/>
            </a:endParaRPr>
          </a:p>
        </p:txBody>
      </p:sp>
      <p:sp>
        <p:nvSpPr>
          <p:cNvPr id="297" name="Google Shape;297;p24"/>
          <p:cNvSpPr/>
          <p:nvPr/>
        </p:nvSpPr>
        <p:spPr>
          <a:xfrm>
            <a:off x="6400800" y="838200"/>
            <a:ext cx="2514600" cy="533400"/>
          </a:xfrm>
          <a:prstGeom prst="roundRect">
            <a:avLst>
              <a:gd fmla="val 4114" name="adj"/>
            </a:avLst>
          </a:prstGeom>
          <a:gradFill>
            <a:gsLst>
              <a:gs pos="0">
                <a:srgbClr val="474776"/>
              </a:gs>
              <a:gs pos="50000">
                <a:schemeClr val="hlink"/>
              </a:gs>
              <a:gs pos="100000">
                <a:srgbClr val="474776"/>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3. How to cite your sources</a:t>
            </a:r>
            <a:r>
              <a:rPr b="0" i="0" lang="en-US" sz="2400" u="none">
                <a:solidFill>
                  <a:schemeClr val="lt1"/>
                </a:solidFill>
                <a:latin typeface="Arial"/>
                <a:ea typeface="Arial"/>
                <a:cs typeface="Arial"/>
                <a:sym typeface="Arial"/>
              </a:rPr>
              <a:t> </a:t>
            </a:r>
            <a:endParaRPr/>
          </a:p>
        </p:txBody>
      </p:sp>
      <p:sp>
        <p:nvSpPr>
          <p:cNvPr id="298" name="Google Shape;298;p24"/>
          <p:cNvSpPr txBox="1"/>
          <p:nvPr>
            <p:ph idx="4294967295" type="body"/>
          </p:nvPr>
        </p:nvSpPr>
        <p:spPr>
          <a:xfrm>
            <a:off x="381000" y="1524000"/>
            <a:ext cx="87630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Char char="▪"/>
            </a:pPr>
            <a:r>
              <a:rPr b="0" i="0" lang="en-US" sz="2800" u="none">
                <a:solidFill>
                  <a:schemeClr val="dk1"/>
                </a:solidFill>
                <a:latin typeface="Arial"/>
                <a:ea typeface="Arial"/>
                <a:cs typeface="Arial"/>
                <a:sym typeface="Arial"/>
              </a:rPr>
              <a:t>Citing Your Sources</a:t>
            </a:r>
            <a:endParaRPr/>
          </a:p>
          <a:p>
            <a:pPr indent="-228600" lvl="2" marL="1143000" marR="0" rtl="0" algn="l">
              <a:lnSpc>
                <a:spcPct val="100000"/>
              </a:lnSpc>
              <a:spcBef>
                <a:spcPts val="320"/>
              </a:spcBef>
              <a:spcAft>
                <a:spcPts val="0"/>
              </a:spcAft>
              <a:buClr>
                <a:schemeClr val="dk1"/>
              </a:buClr>
              <a:buSzPts val="1600"/>
              <a:buFont typeface="Noto Sans Symbols"/>
              <a:buNone/>
            </a:pPr>
            <a:r>
              <a:t/>
            </a:r>
            <a:endParaRPr b="0" i="0" sz="1600" u="none" cap="none" strike="noStrike">
              <a:solidFill>
                <a:schemeClr val="dk1"/>
              </a:solidFill>
              <a:latin typeface="Arial"/>
              <a:ea typeface="Arial"/>
              <a:cs typeface="Arial"/>
              <a:sym typeface="Arial"/>
            </a:endParaRPr>
          </a:p>
          <a:p>
            <a:pPr indent="-76200" lvl="2" marL="1143000" marR="0" rtl="0" algn="l">
              <a:lnSpc>
                <a:spcPct val="100000"/>
              </a:lnSpc>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a:p>
            <a:pPr indent="-190500" lvl="0" marL="342900" marR="0" rtl="0" algn="l">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p:txBody>
      </p:sp>
      <p:sp>
        <p:nvSpPr>
          <p:cNvPr id="299" name="Google Shape;299;p24"/>
          <p:cNvSpPr txBox="1"/>
          <p:nvPr/>
        </p:nvSpPr>
        <p:spPr>
          <a:xfrm>
            <a:off x="457200" y="2133600"/>
            <a:ext cx="6781800" cy="1603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11. TRY IT: Go to </a:t>
            </a:r>
            <a:r>
              <a:rPr b="1" i="1" lang="en-US" sz="1800" u="sng">
                <a:solidFill>
                  <a:schemeClr val="dk1"/>
                </a:solidFill>
                <a:latin typeface="Arial"/>
                <a:ea typeface="Arial"/>
                <a:cs typeface="Arial"/>
                <a:sym typeface="Arial"/>
                <a:hlinkClick r:id="rId3">
                  <a:extLst>
                    <a:ext uri="{A12FA001-AC4F-418D-AE19-62706E023703}">
                      <ahyp:hlinkClr val="tx"/>
                    </a:ext>
                  </a:extLst>
                </a:hlinkClick>
              </a:rPr>
              <a:t>http://www.bbc.co.uk/history/historic_figures/gama_vasco_da.shtml</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Fill in the information listed on your worksheet. How would you cite this source in a bibliography?</a:t>
            </a:r>
            <a:endParaRPr/>
          </a:p>
        </p:txBody>
      </p:sp>
      <p:pic>
        <p:nvPicPr>
          <p:cNvPr descr="j0287005" id="300" name="Google Shape;300;p24"/>
          <p:cNvPicPr preferRelativeResize="0"/>
          <p:nvPr/>
        </p:nvPicPr>
        <p:blipFill rotWithShape="1">
          <a:blip r:embed="rId4">
            <a:alphaModFix/>
          </a:blip>
          <a:srcRect b="0" l="0" r="0" t="0"/>
          <a:stretch/>
        </p:blipFill>
        <p:spPr>
          <a:xfrm>
            <a:off x="6781800" y="3962400"/>
            <a:ext cx="1800225" cy="2667000"/>
          </a:xfrm>
          <a:prstGeom prst="rect">
            <a:avLst/>
          </a:prstGeom>
          <a:noFill/>
          <a:ln>
            <a:noFill/>
          </a:ln>
        </p:spPr>
      </p:pic>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1000"/>
                                        <p:tgtEl>
                                          <p:spTgt spid="29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g7f6e0962ef_0_0"/>
          <p:cNvSpPr txBox="1"/>
          <p:nvPr>
            <p:ph type="title"/>
          </p:nvPr>
        </p:nvSpPr>
        <p:spPr>
          <a:xfrm>
            <a:off x="2514600" y="228600"/>
            <a:ext cx="6324600" cy="533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Types of Presentations</a:t>
            </a:r>
            <a:endParaRPr/>
          </a:p>
        </p:txBody>
      </p:sp>
      <p:sp>
        <p:nvSpPr>
          <p:cNvPr id="306" name="Google Shape;306;g7f6e0962ef_0_0"/>
          <p:cNvSpPr txBox="1"/>
          <p:nvPr/>
        </p:nvSpPr>
        <p:spPr>
          <a:xfrm>
            <a:off x="1575600" y="1317025"/>
            <a:ext cx="6477900" cy="522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Impact"/>
                <a:ea typeface="Impact"/>
                <a:cs typeface="Impact"/>
                <a:sym typeface="Impact"/>
              </a:rPr>
              <a:t>Google Doc</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a:latin typeface="Impact"/>
                <a:ea typeface="Impact"/>
                <a:cs typeface="Impact"/>
                <a:sym typeface="Impact"/>
              </a:rPr>
              <a:t>Google Slide </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a:latin typeface="Impact"/>
                <a:ea typeface="Impact"/>
                <a:cs typeface="Impact"/>
                <a:sym typeface="Impact"/>
              </a:rPr>
              <a:t>Create a Brochure </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a:latin typeface="Impact"/>
                <a:ea typeface="Impact"/>
                <a:cs typeface="Impact"/>
                <a:sym typeface="Impact"/>
              </a:rPr>
              <a:t>Padlet</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a:latin typeface="Impact"/>
                <a:ea typeface="Impact"/>
                <a:cs typeface="Impact"/>
                <a:sym typeface="Impact"/>
              </a:rPr>
              <a:t>Jamboard</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u="sng">
                <a:latin typeface="Impact"/>
                <a:ea typeface="Impact"/>
                <a:cs typeface="Impact"/>
                <a:sym typeface="Impact"/>
                <a:hlinkClick r:id="rId3"/>
              </a:rPr>
              <a:t>https://spark.adobe.com/sp/design/post/new?_branch_match_id=773223955377527313</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a:latin typeface="Impact"/>
                <a:ea typeface="Impact"/>
                <a:cs typeface="Impact"/>
                <a:sym typeface="Impact"/>
              </a:rPr>
              <a:t>If you feeling creative you can try Prezi</a:t>
            </a:r>
            <a:endParaRPr sz="1800">
              <a:latin typeface="Impact"/>
              <a:ea typeface="Impact"/>
              <a:cs typeface="Impact"/>
              <a:sym typeface="Impact"/>
            </a:endParaRPr>
          </a:p>
          <a:p>
            <a:pPr indent="0" lvl="0" marL="0" rtl="0" algn="l">
              <a:spcBef>
                <a:spcPts val="0"/>
              </a:spcBef>
              <a:spcAft>
                <a:spcPts val="0"/>
              </a:spcAft>
              <a:buNone/>
            </a:pPr>
            <a:r>
              <a:t/>
            </a:r>
            <a:endParaRPr sz="1800">
              <a:latin typeface="Impact"/>
              <a:ea typeface="Impact"/>
              <a:cs typeface="Impact"/>
              <a:sym typeface="Impact"/>
            </a:endParaRPr>
          </a:p>
          <a:p>
            <a:pPr indent="0" lvl="0" marL="0" rtl="0" algn="l">
              <a:spcBef>
                <a:spcPts val="0"/>
              </a:spcBef>
              <a:spcAft>
                <a:spcPts val="0"/>
              </a:spcAft>
              <a:buNone/>
            </a:pPr>
            <a:r>
              <a:rPr lang="en-US" sz="1800" u="sng">
                <a:latin typeface="Impact"/>
                <a:ea typeface="Impact"/>
                <a:cs typeface="Impact"/>
                <a:sym typeface="Impact"/>
                <a:hlinkClick r:id="rId4"/>
              </a:rPr>
              <a:t>https://prezi.com/signup/basic/</a:t>
            </a:r>
            <a:endParaRPr sz="1800">
              <a:latin typeface="Impact"/>
              <a:ea typeface="Impact"/>
              <a:cs typeface="Impact"/>
              <a:sym typeface="Impact"/>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g7f6e0962ef_0_7"/>
          <p:cNvSpPr txBox="1"/>
          <p:nvPr>
            <p:ph type="title"/>
          </p:nvPr>
        </p:nvSpPr>
        <p:spPr>
          <a:xfrm>
            <a:off x="1671825" y="294700"/>
            <a:ext cx="6324600" cy="5334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r>
              <a:rPr lang="en-US"/>
              <a:t>OPA Websites to Utilize</a:t>
            </a:r>
            <a:endParaRPr/>
          </a:p>
        </p:txBody>
      </p:sp>
      <p:sp>
        <p:nvSpPr>
          <p:cNvPr id="312" name="Google Shape;312;g7f6e0962ef_0_7"/>
          <p:cNvSpPr txBox="1"/>
          <p:nvPr/>
        </p:nvSpPr>
        <p:spPr>
          <a:xfrm>
            <a:off x="694075" y="1949975"/>
            <a:ext cx="8080800" cy="4527900"/>
          </a:xfrm>
          <a:prstGeom prst="rect">
            <a:avLst/>
          </a:prstGeom>
          <a:solidFill>
            <a:srgbClr val="FFFFFF"/>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1800" u="sng">
                <a:solidFill>
                  <a:schemeClr val="dk2"/>
                </a:solidFill>
                <a:latin typeface="Georgia"/>
                <a:ea typeface="Georgia"/>
                <a:cs typeface="Georgia"/>
                <a:sym typeface="Georgia"/>
              </a:rPr>
              <a:t>OPA Student Websites</a:t>
            </a:r>
            <a:endParaRPr b="1" sz="1800" u="sng">
              <a:solidFill>
                <a:schemeClr val="dk2"/>
              </a:solidFill>
              <a:latin typeface="Georgia"/>
              <a:ea typeface="Georgia"/>
              <a:cs typeface="Georgia"/>
              <a:sym typeface="Georgia"/>
            </a:endParaRPr>
          </a:p>
          <a:p>
            <a:pPr indent="0" lvl="0" marL="0" rtl="0" algn="ctr">
              <a:spcBef>
                <a:spcPts val="0"/>
              </a:spcBef>
              <a:spcAft>
                <a:spcPts val="0"/>
              </a:spcAft>
              <a:buClr>
                <a:schemeClr val="dk2"/>
              </a:buClr>
              <a:buSzPts val="1100"/>
              <a:buFont typeface="Arial"/>
              <a:buNone/>
            </a:pPr>
            <a:r>
              <a:t/>
            </a:r>
            <a:endParaRPr b="1" sz="1800" u="sng">
              <a:solidFill>
                <a:schemeClr val="dk2"/>
              </a:solidFill>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latin typeface="Georgia"/>
                <a:ea typeface="Georgia"/>
                <a:cs typeface="Georgia"/>
                <a:sym typeface="Georgia"/>
                <a:hlinkClick r:id="rId3"/>
              </a:rPr>
              <a:t>http://search.ebscohost.com</a:t>
            </a:r>
            <a:r>
              <a:rPr b="1" lang="en-US" u="sng">
                <a:latin typeface="Georgia"/>
                <a:ea typeface="Georgia"/>
                <a:cs typeface="Georgia"/>
                <a:sym typeface="Georgia"/>
              </a:rPr>
              <a:t>  EBooks</a:t>
            </a:r>
            <a:endParaRPr b="1" u="sng">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a:latin typeface="Georgia"/>
                <a:ea typeface="Georgia"/>
                <a:cs typeface="Georgia"/>
                <a:sym typeface="Georgia"/>
              </a:rPr>
              <a:t>Username: orangepa  Password:  opa2020!</a:t>
            </a:r>
            <a:endParaRPr b="1">
              <a:latin typeface="Georgia"/>
              <a:ea typeface="Georgia"/>
              <a:cs typeface="Georgia"/>
              <a:sym typeface="Georgia"/>
            </a:endParaRPr>
          </a:p>
          <a:p>
            <a:pPr indent="0" lvl="0" marL="0" rtl="0" algn="l">
              <a:spcBef>
                <a:spcPts val="0"/>
              </a:spcBef>
              <a:spcAft>
                <a:spcPts val="0"/>
              </a:spcAft>
              <a:buNone/>
            </a:pPr>
            <a:r>
              <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highlight>
                  <a:srgbClr val="FFFFFF"/>
                </a:highlight>
                <a:latin typeface="Georgia"/>
                <a:ea typeface="Georgia"/>
                <a:cs typeface="Georgia"/>
                <a:sym typeface="Georgia"/>
                <a:hlinkClick r:id="rId4"/>
              </a:rPr>
              <a:t>http://discoverer.prod.sirs.com/discoweb/disco/do/frontpage</a:t>
            </a:r>
            <a:r>
              <a:rPr b="1" lang="en-US" u="sng">
                <a:highlight>
                  <a:srgbClr val="FFFFFF"/>
                </a:highlight>
                <a:latin typeface="Georgia"/>
                <a:ea typeface="Georgia"/>
                <a:cs typeface="Georgia"/>
                <a:sym typeface="Georgia"/>
              </a:rPr>
              <a:t>  (Proquest)</a:t>
            </a:r>
            <a:endParaRPr b="1" u="sng">
              <a:highlight>
                <a:srgbClr val="FFFFFF"/>
              </a:highlight>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a:highlight>
                  <a:srgbClr val="FFFFFF"/>
                </a:highlight>
                <a:latin typeface="Georgia"/>
                <a:ea typeface="Georgia"/>
                <a:cs typeface="Georgia"/>
                <a:sym typeface="Georgia"/>
              </a:rPr>
              <a:t>Usernam: NJ2106   Password:  07050</a:t>
            </a:r>
            <a:endParaRPr b="1">
              <a:highlight>
                <a:srgbClr val="FFFFFF"/>
              </a:highlight>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latin typeface="Georgia"/>
                <a:ea typeface="Georgia"/>
                <a:cs typeface="Georgia"/>
                <a:sym typeface="Georgia"/>
                <a:hlinkClick r:id="rId5"/>
              </a:rPr>
              <a:t>https://www.brainpop.com</a:t>
            </a:r>
            <a:r>
              <a:rPr b="1" lang="en-US">
                <a:latin typeface="Georgia"/>
                <a:ea typeface="Georgia"/>
                <a:cs typeface="Georgia"/>
                <a:sym typeface="Georgia"/>
              </a:rPr>
              <a:t>   </a:t>
            </a:r>
            <a:endParaRPr b="1">
              <a:latin typeface="Georgia"/>
              <a:ea typeface="Georgia"/>
              <a:cs typeface="Georgia"/>
              <a:sym typeface="Georgia"/>
            </a:endParaRPr>
          </a:p>
          <a:p>
            <a:pPr indent="0" lvl="0" marL="0" rtl="0" algn="l">
              <a:spcBef>
                <a:spcPts val="0"/>
              </a:spcBef>
              <a:spcAft>
                <a:spcPts val="0"/>
              </a:spcAft>
              <a:buNone/>
            </a:pPr>
            <a:r>
              <a:rPr b="1" lang="en-US">
                <a:latin typeface="Georgia"/>
                <a:ea typeface="Georgia"/>
                <a:cs typeface="Georgia"/>
                <a:sym typeface="Georgia"/>
              </a:rPr>
              <a:t>Username:  orangems1     Password:  orange</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latin typeface="Georgia"/>
                <a:ea typeface="Georgia"/>
                <a:cs typeface="Georgia"/>
                <a:sym typeface="Georgia"/>
                <a:hlinkClick r:id="rId6"/>
              </a:rPr>
              <a:t>https://www.worldbookonline.com/wbel/#/home</a:t>
            </a:r>
            <a:endParaRPr b="1">
              <a:latin typeface="Georgia"/>
              <a:ea typeface="Georgia"/>
              <a:cs typeface="Georgia"/>
              <a:sym typeface="Georgia"/>
            </a:endParaRPr>
          </a:p>
          <a:p>
            <a:pPr indent="0" lvl="0" marL="0" rtl="0" algn="l">
              <a:spcBef>
                <a:spcPts val="0"/>
              </a:spcBef>
              <a:spcAft>
                <a:spcPts val="0"/>
              </a:spcAft>
              <a:buNone/>
            </a:pPr>
            <a:r>
              <a:rPr b="1" lang="en-US">
                <a:latin typeface="Georgia"/>
                <a:ea typeface="Georgia"/>
                <a:cs typeface="Georgia"/>
                <a:sym typeface="Georgia"/>
              </a:rPr>
              <a:t>Username: orangenj     Password:  07050</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latin typeface="Georgia"/>
                <a:ea typeface="Georgia"/>
                <a:cs typeface="Georgia"/>
                <a:sym typeface="Georgia"/>
                <a:hlinkClick r:id="rId7"/>
              </a:rPr>
              <a:t>https://www.getepic.com/educators</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a:latin typeface="Georgia"/>
                <a:ea typeface="Georgia"/>
                <a:cs typeface="Georgia"/>
                <a:sym typeface="Georgia"/>
              </a:rPr>
              <a:t>Classroom code:  uwj0558</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u="sng">
                <a:latin typeface="Georgia"/>
                <a:ea typeface="Georgia"/>
                <a:cs typeface="Georgia"/>
                <a:sym typeface="Georgia"/>
                <a:hlinkClick r:id="rId8"/>
              </a:rPr>
              <a:t>https://clever.com</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rPr b="1" lang="en-US">
                <a:latin typeface="Georgia"/>
                <a:ea typeface="Georgia"/>
                <a:cs typeface="Georgia"/>
                <a:sym typeface="Georgia"/>
              </a:rPr>
              <a:t>Username and Password you have.</a:t>
            </a:r>
            <a:endParaRPr b="1">
              <a:latin typeface="Georgia"/>
              <a:ea typeface="Georgia"/>
              <a:cs typeface="Georgia"/>
              <a:sym typeface="Georgia"/>
            </a:endParaRPr>
          </a:p>
          <a:p>
            <a:pPr indent="0" lvl="0" marL="0" rtl="0" algn="l">
              <a:spcBef>
                <a:spcPts val="0"/>
              </a:spcBef>
              <a:spcAft>
                <a:spcPts val="0"/>
              </a:spcAft>
              <a:buClr>
                <a:schemeClr val="dk2"/>
              </a:buClr>
              <a:buSzPts val="1100"/>
              <a:buFont typeface="Arial"/>
              <a:buNone/>
            </a:pPr>
            <a:r>
              <a:t/>
            </a:r>
            <a:endParaRPr b="1">
              <a:latin typeface="Georgia"/>
              <a:ea typeface="Georgia"/>
              <a:cs typeface="Georgia"/>
              <a:sym typeface="Georgi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25"/>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Review</a:t>
            </a:r>
            <a:endParaRPr/>
          </a:p>
        </p:txBody>
      </p:sp>
      <p:sp>
        <p:nvSpPr>
          <p:cNvPr id="318" name="Google Shape;318;p25"/>
          <p:cNvSpPr/>
          <p:nvPr/>
        </p:nvSpPr>
        <p:spPr>
          <a:xfrm>
            <a:off x="5562600" y="2746375"/>
            <a:ext cx="2819400" cy="2895600"/>
          </a:xfrm>
          <a:prstGeom prst="chevron">
            <a:avLst>
              <a:gd fmla="val 18043" name="adj"/>
            </a:avLst>
          </a:prstGeom>
          <a:gradFill>
            <a:gsLst>
              <a:gs pos="0">
                <a:schemeClr val="hlink"/>
              </a:gs>
              <a:gs pos="100000">
                <a:srgbClr val="474776"/>
              </a:gs>
            </a:gsLst>
            <a:lin ang="0" scaled="0"/>
          </a:gradFill>
          <a:ln cap="flat" cmpd="sng" w="38100">
            <a:solidFill>
              <a:srgbClr val="EAEAEA"/>
            </a:solidFill>
            <a:prstDash val="solid"/>
            <a:miter lim="800000"/>
            <a:headEnd len="sm" w="sm" type="none"/>
            <a:tailEnd len="sm" w="sm" type="none"/>
          </a:ln>
          <a:effectLst>
            <a:outerShdw blurRad="63500" dir="3267739" dist="109249">
              <a:schemeClr val="lt2">
                <a:alpha val="49803"/>
              </a:schemeClr>
            </a:outerShdw>
          </a:effectLst>
        </p:spPr>
        <p:txBody>
          <a:bodyPr anchorCtr="0" anchor="ctr" bIns="45700" lIns="91425" spcFirstLastPara="1" rIns="91425" wrap="square" tIns="45700">
            <a:spAutoFit/>
          </a:bodyPr>
          <a:lstStyle/>
          <a:p>
            <a:pPr indent="-88900" lvl="1" marL="457200" marR="0" rtl="0" algn="l">
              <a:lnSpc>
                <a:spcPct val="100000"/>
              </a:lnSpc>
              <a:spcBef>
                <a:spcPts val="0"/>
              </a:spcBef>
              <a:spcAft>
                <a:spcPts val="0"/>
              </a:spcAft>
              <a:buClr>
                <a:schemeClr val="lt1"/>
              </a:buClr>
              <a:buSzPts val="1400"/>
              <a:buFont typeface="Arial"/>
              <a:buChar char="•"/>
            </a:pPr>
            <a:r>
              <a:t/>
            </a:r>
            <a:endParaRPr>
              <a:solidFill>
                <a:schemeClr val="lt1"/>
              </a:solidFill>
            </a:endParaRPr>
          </a:p>
          <a:p>
            <a:pPr indent="-88900" lvl="1" marL="457200" marR="0" rtl="0" algn="l">
              <a:lnSpc>
                <a:spcPct val="100000"/>
              </a:lnSpc>
              <a:spcBef>
                <a:spcPts val="0"/>
              </a:spcBef>
              <a:spcAft>
                <a:spcPts val="0"/>
              </a:spcAft>
              <a:buClr>
                <a:schemeClr val="lt1"/>
              </a:buClr>
              <a:buSzPts val="1400"/>
              <a:buFont typeface="Arial"/>
              <a:buChar char="•"/>
            </a:pPr>
            <a:r>
              <a:t/>
            </a:r>
            <a:endParaRPr>
              <a:solidFill>
                <a:schemeClr val="lt1"/>
              </a:solidFill>
            </a:endParaRPr>
          </a:p>
          <a:p>
            <a:pPr indent="0" lvl="0" marL="914400" marR="0" rtl="0" algn="l">
              <a:lnSpc>
                <a:spcPct val="100000"/>
              </a:lnSpc>
              <a:spcBef>
                <a:spcPts val="0"/>
              </a:spcBef>
              <a:spcAft>
                <a:spcPts val="0"/>
              </a:spcAft>
              <a:buNone/>
            </a:pPr>
            <a:r>
              <a:t/>
            </a:r>
            <a:endParaRPr>
              <a:solidFill>
                <a:schemeClr val="lt1"/>
              </a:solidFill>
            </a:endParaRPr>
          </a:p>
          <a:p>
            <a:pPr indent="-88900" lvl="1" marL="4572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Recording important information</a:t>
            </a:r>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88900" lvl="1" marL="4572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Putting your information into correct format for a bibliography</a:t>
            </a:r>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9" name="Google Shape;319;p25"/>
          <p:cNvSpPr/>
          <p:nvPr/>
        </p:nvSpPr>
        <p:spPr>
          <a:xfrm>
            <a:off x="3200400" y="2744787"/>
            <a:ext cx="2970212" cy="2895600"/>
          </a:xfrm>
          <a:prstGeom prst="chevron">
            <a:avLst>
              <a:gd fmla="val 17845" name="adj"/>
            </a:avLst>
          </a:prstGeom>
          <a:gradFill>
            <a:gsLst>
              <a:gs pos="0">
                <a:schemeClr val="accent2"/>
              </a:gs>
              <a:gs pos="100000">
                <a:srgbClr val="764700"/>
              </a:gs>
            </a:gsLst>
            <a:lin ang="0" scaled="0"/>
          </a:gradFill>
          <a:ln cap="flat" cmpd="sng" w="38100">
            <a:solidFill>
              <a:srgbClr val="EAEAEA"/>
            </a:solidFill>
            <a:prstDash val="solid"/>
            <a:miter lim="800000"/>
            <a:headEnd len="sm" w="sm" type="none"/>
            <a:tailEnd len="sm" w="sm" type="none"/>
          </a:ln>
          <a:effectLst>
            <a:outerShdw blurRad="63500" dir="3267739" dist="109249">
              <a:schemeClr val="lt2">
                <a:alpha val="49803"/>
              </a:schemeClr>
            </a:outerShdw>
          </a:effectLst>
        </p:spPr>
        <p:txBody>
          <a:bodyPr anchorCtr="0" anchor="ctr" bIns="45700" lIns="91425" spcFirstLastPara="1" rIns="91425" wrap="square" tIns="45700">
            <a:spAutoFit/>
          </a:bodyPr>
          <a:lstStyle/>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88900" lvl="1" marL="4572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Using Advanced Search</a:t>
            </a:r>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88900" lvl="1" marL="4572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Using words and symbols to narrow your search</a:t>
            </a:r>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20" name="Google Shape;320;p25"/>
          <p:cNvSpPr/>
          <p:nvPr/>
        </p:nvSpPr>
        <p:spPr>
          <a:xfrm>
            <a:off x="838200" y="2749550"/>
            <a:ext cx="2970212" cy="2895600"/>
          </a:xfrm>
          <a:prstGeom prst="chevron">
            <a:avLst>
              <a:gd fmla="val 17848" name="adj"/>
            </a:avLst>
          </a:prstGeom>
          <a:gradFill>
            <a:gsLst>
              <a:gs pos="0">
                <a:schemeClr val="accent1"/>
              </a:gs>
              <a:gs pos="100000">
                <a:srgbClr val="15325C"/>
              </a:gs>
            </a:gsLst>
            <a:lin ang="0" scaled="0"/>
          </a:gradFill>
          <a:ln cap="flat" cmpd="sng" w="38100">
            <a:solidFill>
              <a:srgbClr val="EAEAEA"/>
            </a:solidFill>
            <a:prstDash val="solid"/>
            <a:miter lim="800000"/>
            <a:headEnd len="sm" w="sm" type="none"/>
            <a:tailEnd len="sm" w="sm" type="none"/>
          </a:ln>
          <a:effectLst>
            <a:outerShdw blurRad="63500" dir="3267739" dist="109249">
              <a:schemeClr val="lt2">
                <a:alpha val="49803"/>
              </a:schemeClr>
            </a:outerShdw>
          </a:effectLst>
        </p:spPr>
        <p:txBody>
          <a:bodyPr anchorCtr="0" anchor="ctr" bIns="45700" lIns="91425" spcFirstLastPara="1" rIns="91425" wrap="square" tIns="45700">
            <a:spAutoFit/>
          </a:bodyPr>
          <a:lstStyle/>
          <a:p>
            <a:pPr indent="0" lvl="1" marL="45720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lt1"/>
              </a:solidFill>
              <a:latin typeface="Arial"/>
              <a:ea typeface="Arial"/>
              <a:cs typeface="Arial"/>
              <a:sym typeface="Arial"/>
            </a:endParaRPr>
          </a:p>
          <a:p>
            <a:pPr indent="-76200" lvl="1" marL="457200" marR="0" rtl="0" algn="l">
              <a:lnSpc>
                <a:spcPct val="100000"/>
              </a:lnSpc>
              <a:spcBef>
                <a:spcPts val="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Regular </a:t>
            </a:r>
            <a:r>
              <a:rPr b="0" i="0" lang="en-US" sz="1200" u="none" cap="none" strike="noStrike">
                <a:solidFill>
                  <a:schemeClr val="lt1"/>
                </a:solidFill>
                <a:latin typeface="Arial"/>
                <a:ea typeface="Arial"/>
                <a:cs typeface="Arial"/>
                <a:sym typeface="Arial"/>
              </a:rPr>
              <a:t>search engines vs. Metasearch engines</a:t>
            </a:r>
            <a:endParaRPr sz="1200"/>
          </a:p>
          <a:p>
            <a:pPr indent="0" lvl="0" marL="0" marR="0" rtl="0" algn="l">
              <a:lnSpc>
                <a:spcPct val="100000"/>
              </a:lnSpc>
              <a:spcBef>
                <a:spcPts val="0"/>
              </a:spcBef>
              <a:spcAft>
                <a:spcPts val="0"/>
              </a:spcAft>
              <a:buClr>
                <a:schemeClr val="dk1"/>
              </a:buClr>
              <a:buSzPts val="1400"/>
              <a:buFont typeface="Arial"/>
              <a:buNone/>
            </a:pPr>
            <a:r>
              <a:t/>
            </a:r>
            <a:endParaRPr b="0" i="0" sz="1200" u="none">
              <a:solidFill>
                <a:schemeClr val="lt1"/>
              </a:solidFill>
              <a:latin typeface="Arial"/>
              <a:ea typeface="Arial"/>
              <a:cs typeface="Arial"/>
              <a:sym typeface="Arial"/>
            </a:endParaRPr>
          </a:p>
          <a:p>
            <a:pPr indent="-76200" lvl="1" marL="457200" marR="0" rtl="0" algn="l">
              <a:lnSpc>
                <a:spcPct val="100000"/>
              </a:lnSpc>
              <a:spcBef>
                <a:spcPts val="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Search engines that will categorize the information</a:t>
            </a:r>
            <a:endParaRPr sz="1200"/>
          </a:p>
          <a:p>
            <a:pPr indent="0" lvl="0" marL="0" marR="0" rtl="0" algn="l">
              <a:lnSpc>
                <a:spcPct val="100000"/>
              </a:lnSpc>
              <a:spcBef>
                <a:spcPts val="0"/>
              </a:spcBef>
              <a:spcAft>
                <a:spcPts val="0"/>
              </a:spcAft>
              <a:buClr>
                <a:schemeClr val="dk1"/>
              </a:buClr>
              <a:buSzPts val="1400"/>
              <a:buFont typeface="Arial"/>
              <a:buNone/>
            </a:pPr>
            <a:r>
              <a:t/>
            </a:r>
            <a:endParaRPr b="0" i="0" sz="1200" u="none">
              <a:solidFill>
                <a:schemeClr val="lt1"/>
              </a:solidFill>
              <a:latin typeface="Arial"/>
              <a:ea typeface="Arial"/>
              <a:cs typeface="Arial"/>
              <a:sym typeface="Arial"/>
            </a:endParaRPr>
          </a:p>
          <a:p>
            <a:pPr indent="-76200" lvl="1" marL="457200" marR="0" rtl="0" algn="l">
              <a:lnSpc>
                <a:spcPct val="100000"/>
              </a:lnSpc>
              <a:spcBef>
                <a:spcPts val="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Search engines that will allow you to ask a question</a:t>
            </a:r>
            <a:endParaRPr sz="1200"/>
          </a:p>
          <a:p>
            <a:pPr indent="0" lvl="0" marL="0" marR="0" rtl="0" algn="l">
              <a:lnSpc>
                <a:spcPct val="100000"/>
              </a:lnSpc>
              <a:spcBef>
                <a:spcPts val="0"/>
              </a:spcBef>
              <a:spcAft>
                <a:spcPts val="0"/>
              </a:spcAft>
              <a:buClr>
                <a:schemeClr val="dk1"/>
              </a:buClr>
              <a:buSzPts val="1400"/>
              <a:buFont typeface="Arial"/>
              <a:buNone/>
            </a:pPr>
            <a:r>
              <a:t/>
            </a:r>
            <a:endParaRPr b="0" i="0" sz="1400" u="none">
              <a:solidFill>
                <a:schemeClr val="lt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a:solidFill>
                <a:schemeClr val="lt1"/>
              </a:solidFill>
              <a:latin typeface="Arial"/>
              <a:ea typeface="Arial"/>
              <a:cs typeface="Arial"/>
              <a:sym typeface="Arial"/>
            </a:endParaRPr>
          </a:p>
        </p:txBody>
      </p:sp>
      <p:sp>
        <p:nvSpPr>
          <p:cNvPr id="321" name="Google Shape;321;p25"/>
          <p:cNvSpPr/>
          <p:nvPr/>
        </p:nvSpPr>
        <p:spPr>
          <a:xfrm>
            <a:off x="1066800" y="1905000"/>
            <a:ext cx="2057400" cy="574675"/>
          </a:xfrm>
          <a:prstGeom prst="roundRect">
            <a:avLst>
              <a:gd fmla="val 10800" name="adj"/>
            </a:avLst>
          </a:prstGeom>
          <a:gradFill>
            <a:gsLst>
              <a:gs pos="0">
                <a:schemeClr val="accent1"/>
              </a:gs>
              <a:gs pos="100000">
                <a:srgbClr val="15325C"/>
              </a:gs>
            </a:gsLst>
            <a:lin ang="0" scaled="0"/>
          </a:gradFill>
          <a:ln cap="flat" cmpd="sng" w="38100">
            <a:solidFill>
              <a:srgbClr val="FFFFFF"/>
            </a:solidFill>
            <a:prstDash val="solid"/>
            <a:miter lim="800000"/>
            <a:headEnd len="sm" w="sm" type="none"/>
            <a:tailEnd len="sm" w="sm" type="none"/>
          </a:ln>
          <a:effectLst>
            <a:outerShdw blurRad="63500" dir="3187806" dist="63500">
              <a:schemeClr val="lt2"/>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Search Engines</a:t>
            </a:r>
            <a:endParaRPr/>
          </a:p>
        </p:txBody>
      </p:sp>
      <p:sp>
        <p:nvSpPr>
          <p:cNvPr id="322" name="Google Shape;322;p25"/>
          <p:cNvSpPr/>
          <p:nvPr/>
        </p:nvSpPr>
        <p:spPr>
          <a:xfrm>
            <a:off x="3386137" y="1905000"/>
            <a:ext cx="2057400" cy="574675"/>
          </a:xfrm>
          <a:prstGeom prst="roundRect">
            <a:avLst>
              <a:gd fmla="val 10800" name="adj"/>
            </a:avLst>
          </a:prstGeom>
          <a:gradFill>
            <a:gsLst>
              <a:gs pos="0">
                <a:schemeClr val="accent2"/>
              </a:gs>
              <a:gs pos="100000">
                <a:srgbClr val="764700"/>
              </a:gs>
            </a:gsLst>
            <a:lin ang="0" scaled="0"/>
          </a:gradFill>
          <a:ln cap="flat" cmpd="sng" w="38100">
            <a:solidFill>
              <a:srgbClr val="FFFFFF"/>
            </a:solidFill>
            <a:prstDash val="solid"/>
            <a:miter lim="800000"/>
            <a:headEnd len="sm" w="sm" type="none"/>
            <a:tailEnd len="sm" w="sm" type="none"/>
          </a:ln>
          <a:effectLst>
            <a:outerShdw blurRad="63500" dir="3187806" dist="63500">
              <a:schemeClr val="lt2"/>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Internet</a:t>
            </a:r>
            <a:r>
              <a:rPr b="1" i="0" lang="en-US" sz="2000" u="none">
                <a:solidFill>
                  <a:schemeClr val="lt1"/>
                </a:solidFill>
                <a:latin typeface="Arial"/>
                <a:ea typeface="Arial"/>
                <a:cs typeface="Arial"/>
                <a:sym typeface="Arial"/>
              </a:rPr>
              <a:t> </a:t>
            </a:r>
            <a:r>
              <a:rPr b="1" i="0" lang="en-US" sz="1800" u="none">
                <a:solidFill>
                  <a:schemeClr val="lt1"/>
                </a:solidFill>
                <a:latin typeface="Arial"/>
                <a:ea typeface="Arial"/>
                <a:cs typeface="Arial"/>
                <a:sym typeface="Arial"/>
              </a:rPr>
              <a:t>Searching</a:t>
            </a:r>
            <a:endParaRPr/>
          </a:p>
        </p:txBody>
      </p:sp>
      <p:sp>
        <p:nvSpPr>
          <p:cNvPr id="323" name="Google Shape;323;p25"/>
          <p:cNvSpPr/>
          <p:nvPr/>
        </p:nvSpPr>
        <p:spPr>
          <a:xfrm>
            <a:off x="5715000" y="1905000"/>
            <a:ext cx="2057400" cy="574675"/>
          </a:xfrm>
          <a:prstGeom prst="roundRect">
            <a:avLst>
              <a:gd fmla="val 10800" name="adj"/>
            </a:avLst>
          </a:prstGeom>
          <a:gradFill>
            <a:gsLst>
              <a:gs pos="0">
                <a:schemeClr val="hlink"/>
              </a:gs>
              <a:gs pos="100000">
                <a:srgbClr val="474776"/>
              </a:gs>
            </a:gsLst>
            <a:lin ang="0" scaled="0"/>
          </a:gradFill>
          <a:ln cap="flat" cmpd="sng" w="38100">
            <a:solidFill>
              <a:srgbClr val="FFFFFF"/>
            </a:solidFill>
            <a:prstDash val="solid"/>
            <a:miter lim="800000"/>
            <a:headEnd len="sm" w="sm" type="none"/>
            <a:tailEnd len="sm" w="sm" type="none"/>
          </a:ln>
          <a:effectLst>
            <a:outerShdw blurRad="63500" dir="3187806" dist="63500">
              <a:schemeClr val="lt2"/>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Citing Sources</a:t>
            </a:r>
            <a:endParaRPr/>
          </a:p>
        </p:txBody>
      </p:sp>
      <p:sp>
        <p:nvSpPr>
          <p:cNvPr id="324" name="Google Shape;324;p25"/>
          <p:cNvSpPr txBox="1"/>
          <p:nvPr/>
        </p:nvSpPr>
        <p:spPr>
          <a:xfrm>
            <a:off x="990600" y="5867400"/>
            <a:ext cx="67818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Now you’re ready to start your own research project. Happy Internet searching!</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1"/>
                                        </p:tgtEl>
                                        <p:attrNameLst>
                                          <p:attrName>style.visibility</p:attrName>
                                        </p:attrNameLst>
                                      </p:cBhvr>
                                      <p:to>
                                        <p:strVal val="visible"/>
                                      </p:to>
                                    </p:set>
                                    <p:anim calcmode="lin" valueType="num">
                                      <p:cBhvr additive="base">
                                        <p:cTn dur="1000"/>
                                        <p:tgtEl>
                                          <p:spTgt spid="32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0"/>
                                        </p:tgtEl>
                                        <p:attrNameLst>
                                          <p:attrName>style.visibility</p:attrName>
                                        </p:attrNameLst>
                                      </p:cBhvr>
                                      <p:to>
                                        <p:strVal val="visible"/>
                                      </p:to>
                                    </p:set>
                                    <p:anim calcmode="lin" valueType="num">
                                      <p:cBhvr additive="base">
                                        <p:cTn dur="1000"/>
                                        <p:tgtEl>
                                          <p:spTgt spid="32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2"/>
                                        </p:tgtEl>
                                        <p:attrNameLst>
                                          <p:attrName>style.visibility</p:attrName>
                                        </p:attrNameLst>
                                      </p:cBhvr>
                                      <p:to>
                                        <p:strVal val="visible"/>
                                      </p:to>
                                    </p:set>
                                    <p:anim calcmode="lin" valueType="num">
                                      <p:cBhvr additive="base">
                                        <p:cTn dur="1000"/>
                                        <p:tgtEl>
                                          <p:spTgt spid="32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19"/>
                                        </p:tgtEl>
                                        <p:attrNameLst>
                                          <p:attrName>style.visibility</p:attrName>
                                        </p:attrNameLst>
                                      </p:cBhvr>
                                      <p:to>
                                        <p:strVal val="visible"/>
                                      </p:to>
                                    </p:set>
                                    <p:anim calcmode="lin" valueType="num">
                                      <p:cBhvr additive="base">
                                        <p:cTn dur="1000"/>
                                        <p:tgtEl>
                                          <p:spTgt spid="31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3"/>
                                        </p:tgtEl>
                                        <p:attrNameLst>
                                          <p:attrName>style.visibility</p:attrName>
                                        </p:attrNameLst>
                                      </p:cBhvr>
                                      <p:to>
                                        <p:strVal val="visible"/>
                                      </p:to>
                                    </p:set>
                                    <p:anim calcmode="lin" valueType="num">
                                      <p:cBhvr additive="base">
                                        <p:cTn dur="1000"/>
                                        <p:tgtEl>
                                          <p:spTgt spid="32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18"/>
                                        </p:tgtEl>
                                        <p:attrNameLst>
                                          <p:attrName>style.visibility</p:attrName>
                                        </p:attrNameLst>
                                      </p:cBhvr>
                                      <p:to>
                                        <p:strVal val="visible"/>
                                      </p:to>
                                    </p:set>
                                    <p:anim calcmode="lin" valueType="num">
                                      <p:cBhvr additive="base">
                                        <p:cTn dur="1000"/>
                                        <p:tgtEl>
                                          <p:spTgt spid="31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4"/>
                                        </p:tgtEl>
                                        <p:attrNameLst>
                                          <p:attrName>style.visibility</p:attrName>
                                        </p:attrNameLst>
                                      </p:cBhvr>
                                      <p:to>
                                        <p:strVal val="visible"/>
                                      </p:to>
                                    </p:set>
                                    <p:anim calcmode="lin" valueType="num">
                                      <p:cBhvr additive="base">
                                        <p:cTn dur="1000"/>
                                        <p:tgtEl>
                                          <p:spTgt spid="32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g125bf962f12_0_0"/>
          <p:cNvSpPr txBox="1"/>
          <p:nvPr>
            <p:ph type="title"/>
          </p:nvPr>
        </p:nvSpPr>
        <p:spPr>
          <a:xfrm>
            <a:off x="2514600" y="228600"/>
            <a:ext cx="6324600" cy="5334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r>
              <a:rPr lang="en-US"/>
              <a:t>Citation</a:t>
            </a:r>
            <a:endParaRPr/>
          </a:p>
        </p:txBody>
      </p:sp>
      <p:sp>
        <p:nvSpPr>
          <p:cNvPr id="330" name="Google Shape;330;g125bf962f12_0_0"/>
          <p:cNvSpPr txBox="1"/>
          <p:nvPr/>
        </p:nvSpPr>
        <p:spPr>
          <a:xfrm>
            <a:off x="1100400" y="1300475"/>
            <a:ext cx="7080300" cy="5886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2"/>
              </a:buClr>
              <a:buSzPts val="1100"/>
              <a:buFont typeface="Arial"/>
              <a:buNone/>
            </a:pPr>
            <a:r>
              <a:rPr b="1" lang="en-US" sz="1050">
                <a:solidFill>
                  <a:srgbClr val="333333"/>
                </a:solidFill>
                <a:highlight>
                  <a:srgbClr val="FFFFFF"/>
                </a:highlight>
              </a:rPr>
              <a:t>Basic Format for a Book:</a:t>
            </a:r>
            <a:endParaRPr b="1" sz="1050">
              <a:solidFill>
                <a:srgbClr val="333333"/>
              </a:solidFill>
              <a:highlight>
                <a:srgbClr val="FFFFFF"/>
              </a:highlight>
            </a:endParaRPr>
          </a:p>
          <a:p>
            <a:pPr indent="-292100" lvl="0" marL="457200" rtl="0" algn="l">
              <a:lnSpc>
                <a:spcPct val="115000"/>
              </a:lnSpc>
              <a:spcBef>
                <a:spcPts val="800"/>
              </a:spcBef>
              <a:spcAft>
                <a:spcPts val="0"/>
              </a:spcAft>
              <a:buClr>
                <a:srgbClr val="333333"/>
              </a:buClr>
              <a:buSzPts val="1000"/>
              <a:buChar char="●"/>
            </a:pPr>
            <a:r>
              <a:rPr b="1" lang="en-US" sz="1050">
                <a:solidFill>
                  <a:srgbClr val="333333"/>
                </a:solidFill>
                <a:highlight>
                  <a:srgbClr val="FFFFFF"/>
                </a:highlight>
              </a:rPr>
              <a:t>Reference List: </a:t>
            </a:r>
            <a:r>
              <a:rPr lang="en-US" sz="1050">
                <a:solidFill>
                  <a:srgbClr val="333333"/>
                </a:solidFill>
                <a:highlight>
                  <a:srgbClr val="FFFFFF"/>
                </a:highlight>
              </a:rPr>
              <a:t>Authors' Last name, First Initial. (Year). </a:t>
            </a:r>
            <a:r>
              <a:rPr i="1" lang="en-US" sz="1050">
                <a:solidFill>
                  <a:srgbClr val="333333"/>
                </a:solidFill>
                <a:highlight>
                  <a:srgbClr val="FFFFFF"/>
                </a:highlight>
              </a:rPr>
              <a:t>Book title: Subtitle.</a:t>
            </a:r>
            <a:r>
              <a:rPr lang="en-US" sz="1050">
                <a:solidFill>
                  <a:srgbClr val="333333"/>
                </a:solidFill>
                <a:highlight>
                  <a:srgbClr val="FFFFFF"/>
                </a:highlight>
              </a:rPr>
              <a:t> (Edition) [if other than the 1st]. Publisher.</a:t>
            </a:r>
            <a:endParaRPr sz="1050">
              <a:solidFill>
                <a:srgbClr val="333333"/>
              </a:solidFill>
              <a:highlight>
                <a:srgbClr val="FFFFFF"/>
              </a:highlight>
            </a:endParaRPr>
          </a:p>
          <a:p>
            <a:pPr indent="-292100" lvl="0" marL="457200" rtl="0" algn="l">
              <a:lnSpc>
                <a:spcPct val="115000"/>
              </a:lnSpc>
              <a:spcBef>
                <a:spcPts val="0"/>
              </a:spcBef>
              <a:spcAft>
                <a:spcPts val="0"/>
              </a:spcAft>
              <a:buClr>
                <a:srgbClr val="333333"/>
              </a:buClr>
              <a:buSzPts val="1000"/>
              <a:buChar char="●"/>
            </a:pPr>
            <a:r>
              <a:rPr b="1" lang="en-US" sz="1050">
                <a:solidFill>
                  <a:srgbClr val="333333"/>
                </a:solidFill>
                <a:highlight>
                  <a:srgbClr val="FFFFFF"/>
                </a:highlight>
              </a:rPr>
              <a:t>In-text:</a:t>
            </a:r>
            <a:r>
              <a:rPr lang="en-US" sz="1050">
                <a:solidFill>
                  <a:srgbClr val="333333"/>
                </a:solidFill>
                <a:highlight>
                  <a:srgbClr val="FFFFFF"/>
                </a:highlight>
              </a:rPr>
              <a:t> (Author, Year)</a:t>
            </a:r>
            <a:endParaRPr sz="1050">
              <a:solidFill>
                <a:srgbClr val="333333"/>
              </a:solidFill>
              <a:highlight>
                <a:srgbClr val="FFFFFF"/>
              </a:highlight>
            </a:endParaRPr>
          </a:p>
          <a:p>
            <a:pPr indent="0" lvl="0" marL="0" rtl="0" algn="l">
              <a:lnSpc>
                <a:spcPct val="115000"/>
              </a:lnSpc>
              <a:spcBef>
                <a:spcPts val="800"/>
              </a:spcBef>
              <a:spcAft>
                <a:spcPts val="0"/>
              </a:spcAft>
              <a:buClr>
                <a:schemeClr val="dk2"/>
              </a:buClr>
              <a:buSzPts val="1100"/>
              <a:buFont typeface="Arial"/>
              <a:buNone/>
            </a:pPr>
            <a:r>
              <a:rPr b="1" lang="en-US" sz="1050">
                <a:solidFill>
                  <a:srgbClr val="333333"/>
                </a:solidFill>
                <a:highlight>
                  <a:srgbClr val="FFFFFF"/>
                </a:highlight>
              </a:rPr>
              <a:t>   ~ Book with One Author:</a:t>
            </a:r>
            <a:endParaRPr b="1" sz="1050">
              <a:solidFill>
                <a:srgbClr val="333333"/>
              </a:solidFill>
              <a:highlight>
                <a:srgbClr val="FFFFFF"/>
              </a:highlight>
            </a:endParaRPr>
          </a:p>
          <a:p>
            <a:pPr indent="-292100" lvl="0" marL="457200" rtl="0" algn="l">
              <a:lnSpc>
                <a:spcPct val="115000"/>
              </a:lnSpc>
              <a:spcBef>
                <a:spcPts val="800"/>
              </a:spcBef>
              <a:spcAft>
                <a:spcPts val="0"/>
              </a:spcAft>
              <a:buClr>
                <a:srgbClr val="333333"/>
              </a:buClr>
              <a:buSzPts val="1000"/>
              <a:buChar char="●"/>
            </a:pPr>
            <a:r>
              <a:rPr b="1" lang="en-US" sz="1050">
                <a:solidFill>
                  <a:srgbClr val="333333"/>
                </a:solidFill>
                <a:highlight>
                  <a:srgbClr val="FFFFFF"/>
                </a:highlight>
              </a:rPr>
              <a:t>Reference List: </a:t>
            </a:r>
            <a:r>
              <a:rPr lang="en-US" sz="1050">
                <a:solidFill>
                  <a:srgbClr val="333333"/>
                </a:solidFill>
                <a:highlight>
                  <a:srgbClr val="FFFFFF"/>
                </a:highlight>
              </a:rPr>
              <a:t>Brader, T. (2006). </a:t>
            </a:r>
            <a:r>
              <a:rPr i="1" lang="en-US" sz="1050">
                <a:solidFill>
                  <a:srgbClr val="333333"/>
                </a:solidFill>
                <a:highlight>
                  <a:srgbClr val="FFFFFF"/>
                </a:highlight>
              </a:rPr>
              <a:t>Campaigning for hearts and minds: How emotional appeals in political ads work</a:t>
            </a:r>
            <a:r>
              <a:rPr lang="en-US" sz="1050">
                <a:solidFill>
                  <a:srgbClr val="333333"/>
                </a:solidFill>
                <a:highlight>
                  <a:srgbClr val="FFFFFF"/>
                </a:highlight>
              </a:rPr>
              <a:t>. University of Chicago Press. </a:t>
            </a:r>
            <a:endParaRPr sz="1050">
              <a:solidFill>
                <a:srgbClr val="333333"/>
              </a:solidFill>
              <a:highlight>
                <a:srgbClr val="FFFFFF"/>
              </a:highlight>
            </a:endParaRPr>
          </a:p>
          <a:p>
            <a:pPr indent="-292100" lvl="0" marL="457200" rtl="0" algn="l">
              <a:lnSpc>
                <a:spcPct val="115000"/>
              </a:lnSpc>
              <a:spcBef>
                <a:spcPts val="0"/>
              </a:spcBef>
              <a:spcAft>
                <a:spcPts val="0"/>
              </a:spcAft>
              <a:buClr>
                <a:srgbClr val="333333"/>
              </a:buClr>
              <a:buSzPts val="1000"/>
              <a:buChar char="●"/>
            </a:pPr>
            <a:r>
              <a:rPr b="1" lang="en-US" sz="1050">
                <a:solidFill>
                  <a:srgbClr val="333333"/>
                </a:solidFill>
                <a:highlight>
                  <a:srgbClr val="FFFFFF"/>
                </a:highlight>
              </a:rPr>
              <a:t>In-text:</a:t>
            </a:r>
            <a:r>
              <a:rPr lang="en-US" sz="1050">
                <a:solidFill>
                  <a:srgbClr val="333333"/>
                </a:solidFill>
                <a:highlight>
                  <a:srgbClr val="FFFFFF"/>
                </a:highlight>
              </a:rPr>
              <a:t> (Brader, 2006)</a:t>
            </a:r>
            <a:endParaRPr sz="1050">
              <a:solidFill>
                <a:srgbClr val="333333"/>
              </a:solidFill>
              <a:highlight>
                <a:srgbClr val="FFFFFF"/>
              </a:highlight>
            </a:endParaRPr>
          </a:p>
          <a:p>
            <a:pPr indent="0" lvl="0" marL="0" rtl="0" algn="l">
              <a:lnSpc>
                <a:spcPct val="115000"/>
              </a:lnSpc>
              <a:spcBef>
                <a:spcPts val="800"/>
              </a:spcBef>
              <a:spcAft>
                <a:spcPts val="0"/>
              </a:spcAft>
              <a:buClr>
                <a:schemeClr val="dk2"/>
              </a:buClr>
              <a:buSzPts val="1100"/>
              <a:buFont typeface="Arial"/>
              <a:buNone/>
            </a:pPr>
            <a:r>
              <a:rPr b="1" lang="en-US" sz="1050">
                <a:solidFill>
                  <a:srgbClr val="333333"/>
                </a:solidFill>
                <a:highlight>
                  <a:srgbClr val="FFFFFF"/>
                </a:highlight>
              </a:rPr>
              <a:t>   ~ ​Book with Two Authors:</a:t>
            </a:r>
            <a:endParaRPr b="1" sz="1050">
              <a:solidFill>
                <a:srgbClr val="333333"/>
              </a:solidFill>
              <a:highlight>
                <a:srgbClr val="FFFFFF"/>
              </a:highlight>
            </a:endParaRPr>
          </a:p>
          <a:p>
            <a:pPr indent="-292100" lvl="0" marL="457200" rtl="0" algn="l">
              <a:lnSpc>
                <a:spcPct val="115000"/>
              </a:lnSpc>
              <a:spcBef>
                <a:spcPts val="800"/>
              </a:spcBef>
              <a:spcAft>
                <a:spcPts val="0"/>
              </a:spcAft>
              <a:buClr>
                <a:srgbClr val="333333"/>
              </a:buClr>
              <a:buSzPts val="1000"/>
              <a:buChar char="●"/>
            </a:pPr>
            <a:r>
              <a:rPr b="1" lang="en-US" sz="1050">
                <a:solidFill>
                  <a:srgbClr val="333333"/>
                </a:solidFill>
                <a:highlight>
                  <a:srgbClr val="FFFFFF"/>
                </a:highlight>
              </a:rPr>
              <a:t>Reference List: </a:t>
            </a:r>
            <a:r>
              <a:rPr lang="en-US" sz="1050">
                <a:solidFill>
                  <a:srgbClr val="333333"/>
                </a:solidFill>
                <a:highlight>
                  <a:srgbClr val="FFFFFF"/>
                </a:highlight>
              </a:rPr>
              <a:t>Miller, T. E., &amp; Schuh, J. H. (2005). </a:t>
            </a:r>
            <a:r>
              <a:rPr i="1" lang="en-US" sz="1050">
                <a:solidFill>
                  <a:srgbClr val="333333"/>
                </a:solidFill>
                <a:highlight>
                  <a:srgbClr val="FFFFFF"/>
                </a:highlight>
              </a:rPr>
              <a:t>Promoting reasonable expectations: Aligning student and institutional views of the college experience. </a:t>
            </a:r>
            <a:r>
              <a:rPr lang="en-US" sz="1050">
                <a:solidFill>
                  <a:srgbClr val="333333"/>
                </a:solidFill>
                <a:highlight>
                  <a:srgbClr val="FFFFFF"/>
                </a:highlight>
              </a:rPr>
              <a:t>Jossey-Bass.</a:t>
            </a:r>
            <a:endParaRPr sz="1050">
              <a:solidFill>
                <a:srgbClr val="333333"/>
              </a:solidFill>
              <a:highlight>
                <a:srgbClr val="FFFFFF"/>
              </a:highlight>
            </a:endParaRPr>
          </a:p>
          <a:p>
            <a:pPr indent="-292100" lvl="0" marL="457200" rtl="0" algn="l">
              <a:lnSpc>
                <a:spcPct val="115000"/>
              </a:lnSpc>
              <a:spcBef>
                <a:spcPts val="0"/>
              </a:spcBef>
              <a:spcAft>
                <a:spcPts val="0"/>
              </a:spcAft>
              <a:buClr>
                <a:srgbClr val="333333"/>
              </a:buClr>
              <a:buSzPts val="1000"/>
              <a:buChar char="●"/>
            </a:pPr>
            <a:r>
              <a:rPr b="1" lang="en-US" sz="1050">
                <a:solidFill>
                  <a:srgbClr val="333333"/>
                </a:solidFill>
                <a:highlight>
                  <a:srgbClr val="FFFFFF"/>
                </a:highlight>
              </a:rPr>
              <a:t>In-text: </a:t>
            </a:r>
            <a:r>
              <a:rPr lang="en-US" sz="1050">
                <a:solidFill>
                  <a:srgbClr val="333333"/>
                </a:solidFill>
                <a:highlight>
                  <a:srgbClr val="FFFFFF"/>
                </a:highlight>
              </a:rPr>
              <a:t>(Miller &amp; Schuh, 2005)</a:t>
            </a:r>
            <a:br>
              <a:rPr lang="en-US" sz="1050">
                <a:solidFill>
                  <a:srgbClr val="333333"/>
                </a:solidFill>
                <a:highlight>
                  <a:srgbClr val="FFFFFF"/>
                </a:highlight>
              </a:rPr>
            </a:br>
            <a:r>
              <a:rPr lang="en-US" sz="1050">
                <a:solidFill>
                  <a:srgbClr val="333333"/>
                </a:solidFill>
                <a:highlight>
                  <a:srgbClr val="FFFFFF"/>
                </a:highlight>
              </a:rPr>
              <a:t>*for more than two authors (3 or more), list only the first author’s name followed by “et al.” in every citation, even the first, unless doing so would create ambiguity between different sources. Example: (Kernis et al., 1993)</a:t>
            </a:r>
            <a:br>
              <a:rPr lang="en-US" sz="1050">
                <a:solidFill>
                  <a:srgbClr val="333333"/>
                </a:solidFill>
                <a:highlight>
                  <a:srgbClr val="FFFFFF"/>
                </a:highlight>
              </a:rPr>
            </a:br>
            <a:endParaRPr sz="1050">
              <a:solidFill>
                <a:srgbClr val="333333"/>
              </a:solidFill>
              <a:highlight>
                <a:srgbClr val="FFFFFF"/>
              </a:highlight>
            </a:endParaRPr>
          </a:p>
          <a:p>
            <a:pPr indent="0" lvl="0" marL="0" rtl="0" algn="l">
              <a:lnSpc>
                <a:spcPct val="115000"/>
              </a:lnSpc>
              <a:spcBef>
                <a:spcPts val="800"/>
              </a:spcBef>
              <a:spcAft>
                <a:spcPts val="0"/>
              </a:spcAft>
              <a:buClr>
                <a:schemeClr val="dk2"/>
              </a:buClr>
              <a:buSzPts val="1100"/>
              <a:buFont typeface="Arial"/>
              <a:buNone/>
            </a:pPr>
            <a:r>
              <a:rPr b="1" lang="en-US" sz="1050">
                <a:solidFill>
                  <a:srgbClr val="333333"/>
                </a:solidFill>
                <a:highlight>
                  <a:srgbClr val="FFFFFF"/>
                </a:highlight>
              </a:rPr>
              <a:t>Basic format for an eBook:</a:t>
            </a:r>
            <a:endParaRPr b="1" sz="1050">
              <a:solidFill>
                <a:srgbClr val="333333"/>
              </a:solidFill>
              <a:highlight>
                <a:srgbClr val="FFFFFF"/>
              </a:highlight>
            </a:endParaRPr>
          </a:p>
          <a:p>
            <a:pPr indent="-292100" lvl="0" marL="457200" rtl="0" algn="l">
              <a:lnSpc>
                <a:spcPct val="115000"/>
              </a:lnSpc>
              <a:spcBef>
                <a:spcPts val="800"/>
              </a:spcBef>
              <a:spcAft>
                <a:spcPts val="0"/>
              </a:spcAft>
              <a:buClr>
                <a:srgbClr val="333333"/>
              </a:buClr>
              <a:buSzPts val="1000"/>
              <a:buChar char="●"/>
            </a:pPr>
            <a:r>
              <a:rPr b="1" lang="en-US" sz="1050">
                <a:solidFill>
                  <a:srgbClr val="333333"/>
                </a:solidFill>
                <a:highlight>
                  <a:srgbClr val="FFFFFF"/>
                </a:highlight>
              </a:rPr>
              <a:t>Reference List: </a:t>
            </a:r>
            <a:r>
              <a:rPr lang="en-US" sz="1050">
                <a:solidFill>
                  <a:srgbClr val="333333"/>
                </a:solidFill>
                <a:highlight>
                  <a:srgbClr val="FFFFFF"/>
                </a:highlight>
              </a:rPr>
              <a:t>Author's Last name, First Initial. (Year). </a:t>
            </a:r>
            <a:r>
              <a:rPr i="1" lang="en-US" sz="1050">
                <a:solidFill>
                  <a:srgbClr val="333333"/>
                </a:solidFill>
                <a:highlight>
                  <a:srgbClr val="FFFFFF"/>
                </a:highlight>
              </a:rPr>
              <a:t>Book title </a:t>
            </a:r>
            <a:r>
              <a:rPr lang="en-US" sz="1050">
                <a:solidFill>
                  <a:srgbClr val="333333"/>
                </a:solidFill>
                <a:highlight>
                  <a:srgbClr val="FFFFFF"/>
                </a:highlight>
              </a:rPr>
              <a:t>[format of book]. Publisher. URL </a:t>
            </a:r>
            <a:endParaRPr sz="1050">
              <a:solidFill>
                <a:srgbClr val="333333"/>
              </a:solidFill>
              <a:highlight>
                <a:srgbClr val="FFFFFF"/>
              </a:highlight>
            </a:endParaRPr>
          </a:p>
          <a:p>
            <a:pPr indent="-292100" lvl="0" marL="457200" rtl="0" algn="l">
              <a:lnSpc>
                <a:spcPct val="115000"/>
              </a:lnSpc>
              <a:spcBef>
                <a:spcPts val="0"/>
              </a:spcBef>
              <a:spcAft>
                <a:spcPts val="0"/>
              </a:spcAft>
              <a:buClr>
                <a:srgbClr val="333333"/>
              </a:buClr>
              <a:buSzPts val="1000"/>
              <a:buChar char="●"/>
            </a:pPr>
            <a:r>
              <a:rPr b="1" lang="en-US" sz="1050">
                <a:solidFill>
                  <a:srgbClr val="333333"/>
                </a:solidFill>
                <a:highlight>
                  <a:srgbClr val="FFFFFF"/>
                </a:highlight>
              </a:rPr>
              <a:t>In-text:</a:t>
            </a:r>
            <a:r>
              <a:rPr lang="en-US" sz="1050">
                <a:solidFill>
                  <a:srgbClr val="333333"/>
                </a:solidFill>
                <a:highlight>
                  <a:srgbClr val="FFFFFF"/>
                </a:highlight>
              </a:rPr>
              <a:t> (Author, Year)</a:t>
            </a:r>
            <a:endParaRPr sz="1050">
              <a:solidFill>
                <a:srgbClr val="333333"/>
              </a:solidFill>
              <a:highlight>
                <a:srgbClr val="FFFFFF"/>
              </a:highlight>
            </a:endParaRPr>
          </a:p>
          <a:p>
            <a:pPr indent="0" lvl="0" marL="0" rtl="0" algn="l">
              <a:lnSpc>
                <a:spcPct val="115000"/>
              </a:lnSpc>
              <a:spcBef>
                <a:spcPts val="800"/>
              </a:spcBef>
              <a:spcAft>
                <a:spcPts val="0"/>
              </a:spcAft>
              <a:buClr>
                <a:schemeClr val="dk2"/>
              </a:buClr>
              <a:buSzPts val="1100"/>
              <a:buFont typeface="Arial"/>
              <a:buNone/>
            </a:pPr>
            <a:r>
              <a:rPr b="1" lang="en-US" sz="1050">
                <a:solidFill>
                  <a:srgbClr val="333333"/>
                </a:solidFill>
                <a:highlight>
                  <a:srgbClr val="FFFFFF"/>
                </a:highlight>
              </a:rPr>
              <a:t>  ~ Example:</a:t>
            </a:r>
            <a:endParaRPr b="1" sz="1050">
              <a:solidFill>
                <a:srgbClr val="333333"/>
              </a:solidFill>
              <a:highlight>
                <a:srgbClr val="FFFFFF"/>
              </a:highlight>
            </a:endParaRPr>
          </a:p>
          <a:p>
            <a:pPr indent="-292100" lvl="0" marL="457200" rtl="0" algn="l">
              <a:lnSpc>
                <a:spcPct val="115000"/>
              </a:lnSpc>
              <a:spcBef>
                <a:spcPts val="800"/>
              </a:spcBef>
              <a:spcAft>
                <a:spcPts val="0"/>
              </a:spcAft>
              <a:buClr>
                <a:srgbClr val="333333"/>
              </a:buClr>
              <a:buSzPts val="1000"/>
              <a:buChar char="●"/>
            </a:pPr>
            <a:r>
              <a:rPr b="1" lang="en-US" sz="1050">
                <a:solidFill>
                  <a:srgbClr val="333333"/>
                </a:solidFill>
                <a:highlight>
                  <a:srgbClr val="FFFFFF"/>
                </a:highlight>
              </a:rPr>
              <a:t>Reference List: </a:t>
            </a:r>
            <a:r>
              <a:rPr lang="en-US" sz="1050">
                <a:solidFill>
                  <a:srgbClr val="333333"/>
                </a:solidFill>
                <a:highlight>
                  <a:srgbClr val="FFFFFF"/>
                </a:highlight>
              </a:rPr>
              <a:t>Brock, J., &amp; Arciuli, J. (2014). </a:t>
            </a:r>
            <a:r>
              <a:rPr i="1" lang="en-US" sz="1050">
                <a:solidFill>
                  <a:srgbClr val="333333"/>
                </a:solidFill>
                <a:highlight>
                  <a:srgbClr val="FFFFFF"/>
                </a:highlight>
              </a:rPr>
              <a:t>Communication in autism </a:t>
            </a:r>
            <a:r>
              <a:rPr lang="en-US" sz="1050">
                <a:solidFill>
                  <a:srgbClr val="333333"/>
                </a:solidFill>
                <a:highlight>
                  <a:srgbClr val="FFFFFF"/>
                </a:highlight>
              </a:rPr>
              <a:t>[eBook edition]</a:t>
            </a:r>
            <a:r>
              <a:rPr i="1" lang="en-US" sz="1050">
                <a:solidFill>
                  <a:srgbClr val="333333"/>
                </a:solidFill>
                <a:highlight>
                  <a:srgbClr val="FFFFFF"/>
                </a:highlight>
              </a:rPr>
              <a:t>.</a:t>
            </a:r>
            <a:r>
              <a:rPr lang="en-US" sz="1050">
                <a:solidFill>
                  <a:srgbClr val="333333"/>
                </a:solidFill>
                <a:highlight>
                  <a:srgbClr val="FFFFFF"/>
                </a:highlight>
              </a:rPr>
              <a:t> John Benjamins Publishing Company. </a:t>
            </a:r>
            <a:r>
              <a:rPr lang="en-US" sz="1050">
                <a:solidFill>
                  <a:srgbClr val="2954D1"/>
                </a:solidFill>
                <a:highlight>
                  <a:srgbClr val="FFFFFF"/>
                </a:highlight>
                <a:uFill>
                  <a:noFill/>
                </a:uFill>
                <a:hlinkClick r:id="rId3">
                  <a:extLst>
                    <a:ext uri="{A12FA001-AC4F-418D-AE19-62706E023703}">
                      <ahyp:hlinkClr val="tx"/>
                    </a:ext>
                  </a:extLst>
                </a:hlinkClick>
              </a:rPr>
              <a:t>https://ebookcentral-proquest-com.ezpxy-web-p-u01.wpi.edu/lib/wpi/detail.action?docID=1813195</a:t>
            </a:r>
            <a:endParaRPr sz="1050">
              <a:solidFill>
                <a:srgbClr val="2954D1"/>
              </a:solidFill>
              <a:highlight>
                <a:srgbClr val="FFFFFF"/>
              </a:highlight>
            </a:endParaRPr>
          </a:p>
          <a:p>
            <a:pPr indent="-292100" lvl="0" marL="457200" rtl="0" algn="l">
              <a:lnSpc>
                <a:spcPct val="115000"/>
              </a:lnSpc>
              <a:spcBef>
                <a:spcPts val="0"/>
              </a:spcBef>
              <a:spcAft>
                <a:spcPts val="0"/>
              </a:spcAft>
              <a:buClr>
                <a:srgbClr val="333333"/>
              </a:buClr>
              <a:buSzPts val="1000"/>
              <a:buChar char="●"/>
            </a:pPr>
            <a:r>
              <a:rPr b="1" lang="en-US" sz="1050">
                <a:solidFill>
                  <a:srgbClr val="333333"/>
                </a:solidFill>
                <a:highlight>
                  <a:srgbClr val="FFFFFF"/>
                </a:highlight>
              </a:rPr>
              <a:t>In-text: </a:t>
            </a:r>
            <a:r>
              <a:rPr lang="en-US" sz="1050">
                <a:solidFill>
                  <a:srgbClr val="333333"/>
                </a:solidFill>
                <a:highlight>
                  <a:srgbClr val="FFFFFF"/>
                </a:highlight>
              </a:rPr>
              <a:t>(Brock &amp; Arciuli, 2014)</a:t>
            </a:r>
            <a:endParaRPr sz="1050">
              <a:solidFill>
                <a:srgbClr val="333333"/>
              </a:solidFill>
              <a:highlight>
                <a:srgbClr val="FFFFFF"/>
              </a:highlight>
            </a:endParaRPr>
          </a:p>
          <a:p>
            <a:pPr indent="0" lvl="0" marL="0" rtl="0" algn="l">
              <a:spcBef>
                <a:spcPts val="800"/>
              </a:spcBef>
              <a:spcAft>
                <a:spcPts val="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g125bf962f12_0_6"/>
          <p:cNvSpPr txBox="1"/>
          <p:nvPr>
            <p:ph type="title"/>
          </p:nvPr>
        </p:nvSpPr>
        <p:spPr>
          <a:xfrm>
            <a:off x="2514600" y="228600"/>
            <a:ext cx="6324600" cy="5334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r>
              <a:rPr lang="en-US"/>
              <a:t>Citation</a:t>
            </a:r>
            <a:endParaRPr/>
          </a:p>
        </p:txBody>
      </p:sp>
      <p:sp>
        <p:nvSpPr>
          <p:cNvPr id="336" name="Google Shape;336;g125bf962f12_0_6"/>
          <p:cNvSpPr txBox="1"/>
          <p:nvPr/>
        </p:nvSpPr>
        <p:spPr>
          <a:xfrm>
            <a:off x="1370850" y="1456075"/>
            <a:ext cx="6402300" cy="4797300"/>
          </a:xfrm>
          <a:prstGeom prst="rect">
            <a:avLst/>
          </a:prstGeom>
          <a:noFill/>
          <a:ln>
            <a:noFill/>
          </a:ln>
        </p:spPr>
        <p:txBody>
          <a:bodyPr anchorCtr="0" anchor="t" bIns="91425" lIns="91425" spcFirstLastPara="1" rIns="91425" wrap="square" tIns="91425">
            <a:spAutoFit/>
          </a:bodyPr>
          <a:lstStyle/>
          <a:p>
            <a:pPr indent="0" lvl="0" marL="0" rtl="0" algn="l">
              <a:lnSpc>
                <a:spcPct val="156000"/>
              </a:lnSpc>
              <a:spcBef>
                <a:spcPts val="0"/>
              </a:spcBef>
              <a:spcAft>
                <a:spcPts val="0"/>
              </a:spcAft>
              <a:buClr>
                <a:schemeClr val="dk2"/>
              </a:buClr>
              <a:buSzPts val="1100"/>
              <a:buFont typeface="Arial"/>
              <a:buNone/>
            </a:pPr>
            <a:r>
              <a:rPr b="1" lang="en-US" sz="1050">
                <a:solidFill>
                  <a:schemeClr val="dk2"/>
                </a:solidFill>
                <a:highlight>
                  <a:srgbClr val="FFFFFF"/>
                </a:highlight>
              </a:rPr>
              <a:t>Basic Format for an Online Article:</a:t>
            </a:r>
            <a:endParaRPr b="1" sz="1050">
              <a:solidFill>
                <a:schemeClr val="dk2"/>
              </a:solidFill>
              <a:highlight>
                <a:srgbClr val="FFFFFF"/>
              </a:highlight>
            </a:endParaRPr>
          </a:p>
          <a:p>
            <a:pPr indent="-292100" lvl="0" marL="457200" rtl="0" algn="l">
              <a:lnSpc>
                <a:spcPct val="156000"/>
              </a:lnSpc>
              <a:spcBef>
                <a:spcPts val="800"/>
              </a:spcBef>
              <a:spcAft>
                <a:spcPts val="0"/>
              </a:spcAft>
              <a:buClr>
                <a:srgbClr val="333333"/>
              </a:buClr>
              <a:buSzPts val="1000"/>
              <a:buChar char="●"/>
            </a:pPr>
            <a:r>
              <a:rPr lang="en-US" sz="1050">
                <a:solidFill>
                  <a:schemeClr val="dk2"/>
                </a:solidFill>
                <a:highlight>
                  <a:srgbClr val="FFFFFF"/>
                </a:highlight>
              </a:rPr>
              <a:t>Author’s Last Name, First Initial. (Year). Article title. </a:t>
            </a:r>
            <a:r>
              <a:rPr i="1" lang="en-US" sz="1050">
                <a:solidFill>
                  <a:schemeClr val="dk2"/>
                </a:solidFill>
                <a:highlight>
                  <a:srgbClr val="FFFFFF"/>
                </a:highlight>
              </a:rPr>
              <a:t>Magazine/Journal/Newspaper Title, Volume number</a:t>
            </a:r>
            <a:r>
              <a:rPr lang="en-US" sz="1050">
                <a:solidFill>
                  <a:schemeClr val="dk2"/>
                </a:solidFill>
                <a:highlight>
                  <a:srgbClr val="FFFFFF"/>
                </a:highlight>
              </a:rPr>
              <a:t>(Issue number), Page numbers. doi or URL of publication home page</a:t>
            </a:r>
            <a:endParaRPr sz="1050">
              <a:solidFill>
                <a:schemeClr val="dk2"/>
              </a:solidFill>
              <a:highlight>
                <a:srgbClr val="FFFFFF"/>
              </a:highlight>
            </a:endParaRPr>
          </a:p>
          <a:p>
            <a:pPr indent="0" lvl="0" marL="0" rtl="0" algn="l">
              <a:lnSpc>
                <a:spcPct val="100000"/>
              </a:lnSpc>
              <a:spcBef>
                <a:spcPts val="800"/>
              </a:spcBef>
              <a:spcAft>
                <a:spcPts val="0"/>
              </a:spcAft>
              <a:buNone/>
            </a:pPr>
            <a:r>
              <a:rPr b="1" lang="en-US" sz="1150">
                <a:solidFill>
                  <a:srgbClr val="0D405F"/>
                </a:solidFill>
                <a:highlight>
                  <a:schemeClr val="lt1"/>
                </a:highlight>
              </a:rPr>
              <a:t>Website No Author APA Format</a:t>
            </a:r>
            <a:endParaRPr b="1" sz="1150">
              <a:solidFill>
                <a:srgbClr val="0D405F"/>
              </a:solidFill>
              <a:highlight>
                <a:schemeClr val="lt1"/>
              </a:highlight>
            </a:endParaRPr>
          </a:p>
          <a:p>
            <a:pPr indent="0" lvl="0" marL="0" rtl="0" algn="l">
              <a:lnSpc>
                <a:spcPct val="100000"/>
              </a:lnSpc>
              <a:spcBef>
                <a:spcPts val="0"/>
              </a:spcBef>
              <a:spcAft>
                <a:spcPts val="0"/>
              </a:spcAft>
              <a:buNone/>
            </a:pPr>
            <a:r>
              <a:rPr lang="en-US" sz="1150">
                <a:solidFill>
                  <a:srgbClr val="BE59BE"/>
                </a:solidFill>
                <a:highlight>
                  <a:schemeClr val="lt1"/>
                </a:highlight>
              </a:rPr>
              <a:t>Organization Name</a:t>
            </a:r>
            <a:r>
              <a:rPr lang="en-US" sz="1150">
                <a:solidFill>
                  <a:srgbClr val="0D405F"/>
                </a:solidFill>
                <a:highlight>
                  <a:schemeClr val="lt1"/>
                </a:highlight>
              </a:rPr>
              <a:t>. (</a:t>
            </a:r>
            <a:r>
              <a:rPr lang="en-US" sz="1150">
                <a:solidFill>
                  <a:srgbClr val="BE59BE"/>
                </a:solidFill>
                <a:highlight>
                  <a:schemeClr val="lt1"/>
                </a:highlight>
              </a:rPr>
              <a:t>Year</a:t>
            </a:r>
            <a:r>
              <a:rPr lang="en-US" sz="1150">
                <a:solidFill>
                  <a:srgbClr val="0D405F"/>
                </a:solidFill>
                <a:highlight>
                  <a:schemeClr val="lt1"/>
                </a:highlight>
              </a:rPr>
              <a:t>, </a:t>
            </a:r>
            <a:r>
              <a:rPr lang="en-US" sz="1150">
                <a:solidFill>
                  <a:srgbClr val="BE59BE"/>
                </a:solidFill>
                <a:highlight>
                  <a:schemeClr val="lt1"/>
                </a:highlight>
              </a:rPr>
              <a:t>Month Day</a:t>
            </a:r>
            <a:r>
              <a:rPr lang="en-US" sz="1150">
                <a:solidFill>
                  <a:srgbClr val="0D405F"/>
                </a:solidFill>
                <a:highlight>
                  <a:schemeClr val="lt1"/>
                </a:highlight>
              </a:rPr>
              <a:t>). </a:t>
            </a:r>
            <a:r>
              <a:rPr i="1" lang="en-US" sz="1150">
                <a:solidFill>
                  <a:srgbClr val="BE59BE"/>
                </a:solidFill>
                <a:highlight>
                  <a:schemeClr val="lt1"/>
                </a:highlight>
              </a:rPr>
              <a:t>Page title</a:t>
            </a:r>
            <a:r>
              <a:rPr lang="en-US" sz="1150">
                <a:solidFill>
                  <a:srgbClr val="0D405F"/>
                </a:solidFill>
                <a:highlight>
                  <a:schemeClr val="lt1"/>
                </a:highlight>
              </a:rPr>
              <a:t>. </a:t>
            </a:r>
            <a:r>
              <a:rPr lang="en-US" sz="1150">
                <a:solidFill>
                  <a:srgbClr val="BE59BE"/>
                </a:solidFill>
                <a:highlight>
                  <a:schemeClr val="lt1"/>
                </a:highlight>
              </a:rPr>
              <a:t>Site Name</a:t>
            </a:r>
            <a:r>
              <a:rPr lang="en-US" sz="1150">
                <a:solidFill>
                  <a:srgbClr val="0D405F"/>
                </a:solidFill>
                <a:highlight>
                  <a:schemeClr val="lt1"/>
                </a:highlight>
              </a:rPr>
              <a:t>. </a:t>
            </a:r>
            <a:r>
              <a:rPr lang="en-US" sz="1150">
                <a:solidFill>
                  <a:srgbClr val="BE59BE"/>
                </a:solidFill>
                <a:highlight>
                  <a:schemeClr val="lt1"/>
                </a:highlight>
              </a:rPr>
              <a:t>URL</a:t>
            </a:r>
            <a:endParaRPr sz="1150">
              <a:solidFill>
                <a:srgbClr val="BE59BE"/>
              </a:solidFill>
              <a:highlight>
                <a:schemeClr val="lt1"/>
              </a:highlight>
            </a:endParaRPr>
          </a:p>
          <a:p>
            <a:pPr indent="0" lvl="0" marL="0" rtl="0" algn="l">
              <a:lnSpc>
                <a:spcPct val="100000"/>
              </a:lnSpc>
              <a:spcBef>
                <a:spcPts val="0"/>
              </a:spcBef>
              <a:spcAft>
                <a:spcPts val="0"/>
              </a:spcAft>
              <a:buNone/>
            </a:pPr>
            <a:r>
              <a:rPr b="1" lang="en-US" sz="1150">
                <a:solidFill>
                  <a:srgbClr val="1F80E8"/>
                </a:solidFill>
                <a:highlight>
                  <a:schemeClr val="lt1"/>
                </a:highlight>
                <a:uFill>
                  <a:noFill/>
                </a:uFill>
                <a:hlinkClick r:id="rId3">
                  <a:extLst>
                    <a:ext uri="{A12FA001-AC4F-418D-AE19-62706E023703}">
                      <ahyp:hlinkClr val="tx"/>
                    </a:ext>
                  </a:extLst>
                </a:hlinkClick>
              </a:rPr>
              <a:t>Reference entry</a:t>
            </a:r>
            <a:endParaRPr b="1" sz="1150">
              <a:solidFill>
                <a:srgbClr val="1F80E8"/>
              </a:solidFill>
              <a:highlight>
                <a:schemeClr val="lt1"/>
              </a:highlight>
            </a:endParaRPr>
          </a:p>
          <a:p>
            <a:pPr indent="0" lvl="0" marL="0" rtl="0" algn="l">
              <a:lnSpc>
                <a:spcPct val="100000"/>
              </a:lnSpc>
              <a:spcBef>
                <a:spcPts val="0"/>
              </a:spcBef>
              <a:spcAft>
                <a:spcPts val="0"/>
              </a:spcAft>
              <a:buNone/>
            </a:pPr>
            <a:r>
              <a:rPr lang="en-US" sz="1150">
                <a:solidFill>
                  <a:srgbClr val="0D405F"/>
                </a:solidFill>
                <a:highlight>
                  <a:schemeClr val="lt1"/>
                </a:highlight>
              </a:rPr>
              <a:t>Scribbr. (n.d.). </a:t>
            </a:r>
            <a:r>
              <a:rPr i="1" lang="en-US" sz="1150">
                <a:solidFill>
                  <a:srgbClr val="0D405F"/>
                </a:solidFill>
                <a:highlight>
                  <a:schemeClr val="lt1"/>
                </a:highlight>
              </a:rPr>
              <a:t>Academic proofreading &amp; editing service</a:t>
            </a:r>
            <a:r>
              <a:rPr lang="en-US" sz="1150">
                <a:solidFill>
                  <a:srgbClr val="0D405F"/>
                </a:solidFill>
                <a:highlight>
                  <a:schemeClr val="lt1"/>
                </a:highlight>
              </a:rPr>
              <a:t>. https://www.scribbr.com/proofreading-editing/</a:t>
            </a:r>
            <a:endParaRPr sz="1150">
              <a:solidFill>
                <a:srgbClr val="0D405F"/>
              </a:solidFill>
              <a:highlight>
                <a:schemeClr val="lt1"/>
              </a:highlight>
            </a:endParaRPr>
          </a:p>
          <a:p>
            <a:pPr indent="0" lvl="0" marL="0" rtl="0" algn="l">
              <a:lnSpc>
                <a:spcPct val="100000"/>
              </a:lnSpc>
              <a:spcBef>
                <a:spcPts val="0"/>
              </a:spcBef>
              <a:spcAft>
                <a:spcPts val="0"/>
              </a:spcAft>
              <a:buNone/>
            </a:pPr>
            <a:r>
              <a:rPr b="1" lang="en-US" sz="1150">
                <a:solidFill>
                  <a:srgbClr val="1F80E8"/>
                </a:solidFill>
                <a:highlight>
                  <a:schemeClr val="lt1"/>
                </a:highlight>
                <a:uFill>
                  <a:noFill/>
                </a:uFill>
                <a:hlinkClick r:id="rId4">
                  <a:extLst>
                    <a:ext uri="{A12FA001-AC4F-418D-AE19-62706E023703}">
                      <ahyp:hlinkClr val="tx"/>
                    </a:ext>
                  </a:extLst>
                </a:hlinkClick>
              </a:rPr>
              <a:t>In-text citation</a:t>
            </a:r>
            <a:endParaRPr b="1" sz="1150">
              <a:solidFill>
                <a:srgbClr val="1F80E8"/>
              </a:solidFill>
              <a:highlight>
                <a:schemeClr val="lt1"/>
              </a:highlight>
            </a:endParaRPr>
          </a:p>
          <a:p>
            <a:pPr indent="0" lvl="0" marL="0" rtl="0" algn="l">
              <a:lnSpc>
                <a:spcPct val="100000"/>
              </a:lnSpc>
              <a:spcBef>
                <a:spcPts val="0"/>
              </a:spcBef>
              <a:spcAft>
                <a:spcPts val="0"/>
              </a:spcAft>
              <a:buNone/>
            </a:pPr>
            <a:r>
              <a:rPr lang="en-US" sz="1150">
                <a:solidFill>
                  <a:srgbClr val="0D405F"/>
                </a:solidFill>
                <a:highlight>
                  <a:schemeClr val="lt1"/>
                </a:highlight>
              </a:rPr>
              <a:t>(Scribbr, n.d.)</a:t>
            </a:r>
            <a:endParaRPr sz="1150">
              <a:solidFill>
                <a:srgbClr val="0D405F"/>
              </a:solidFill>
              <a:highlight>
                <a:schemeClr val="lt1"/>
              </a:highlight>
            </a:endParaRPr>
          </a:p>
          <a:p>
            <a:pPr indent="0" lvl="0" marL="0" rtl="0" algn="l">
              <a:spcBef>
                <a:spcPts val="0"/>
              </a:spcBef>
              <a:spcAft>
                <a:spcPts val="0"/>
              </a:spcAft>
              <a:buNone/>
            </a:pPr>
            <a:r>
              <a:t/>
            </a:r>
            <a:endParaRPr>
              <a:highlight>
                <a:schemeClr val="lt1"/>
              </a:highlight>
            </a:endParaRPr>
          </a:p>
          <a:p>
            <a:pPr indent="0" lvl="0" marL="0" rtl="0" algn="l">
              <a:lnSpc>
                <a:spcPct val="115000"/>
              </a:lnSpc>
              <a:spcBef>
                <a:spcPts val="0"/>
              </a:spcBef>
              <a:spcAft>
                <a:spcPts val="0"/>
              </a:spcAft>
              <a:buClr>
                <a:schemeClr val="dk2"/>
              </a:buClr>
              <a:buSzPts val="1100"/>
              <a:buFont typeface="Arial"/>
              <a:buNone/>
            </a:pPr>
            <a:r>
              <a:rPr b="1" lang="en-US" sz="1700" u="sng">
                <a:solidFill>
                  <a:schemeClr val="hlink"/>
                </a:solidFill>
                <a:highlight>
                  <a:schemeClr val="lt1"/>
                </a:highlight>
                <a:hlinkClick r:id="rId5"/>
              </a:rPr>
              <a:t>Reference entry</a:t>
            </a:r>
            <a:endParaRPr b="1" sz="1700" u="sng">
              <a:solidFill>
                <a:schemeClr val="hlink"/>
              </a:solidFill>
              <a:highlight>
                <a:schemeClr val="lt1"/>
              </a:highlight>
            </a:endParaRPr>
          </a:p>
          <a:p>
            <a:pPr indent="0" lvl="0" marL="0" rtl="0" algn="l">
              <a:lnSpc>
                <a:spcPct val="115000"/>
              </a:lnSpc>
              <a:spcBef>
                <a:spcPts val="0"/>
              </a:spcBef>
              <a:spcAft>
                <a:spcPts val="0"/>
              </a:spcAft>
              <a:buClr>
                <a:schemeClr val="dk2"/>
              </a:buClr>
              <a:buSzPts val="1100"/>
              <a:buFont typeface="Arial"/>
              <a:buNone/>
            </a:pPr>
            <a:r>
              <a:rPr lang="en-US" sz="1100">
                <a:solidFill>
                  <a:srgbClr val="202F66"/>
                </a:solidFill>
                <a:highlight>
                  <a:schemeClr val="lt1"/>
                </a:highlight>
              </a:rPr>
              <a:t>Slat, B. (2019, April 10). </a:t>
            </a:r>
            <a:r>
              <a:rPr i="1" lang="en-US" sz="1100">
                <a:solidFill>
                  <a:srgbClr val="202F66"/>
                </a:solidFill>
                <a:highlight>
                  <a:schemeClr val="lt1"/>
                </a:highlight>
              </a:rPr>
              <a:t>Whales likely impacted by Great Pacific garbage patch</a:t>
            </a:r>
            <a:r>
              <a:rPr lang="en-US" sz="1100">
                <a:solidFill>
                  <a:srgbClr val="202F66"/>
                </a:solidFill>
                <a:highlight>
                  <a:schemeClr val="lt1"/>
                </a:highlight>
              </a:rPr>
              <a:t>. The Ocean Cleanup. https://www.theoceancleanup.com/updates/whales-likely-impacted-by-great-pacific-garbage-patch/</a:t>
            </a:r>
            <a:endParaRPr sz="1100">
              <a:solidFill>
                <a:srgbClr val="202F66"/>
              </a:solidFill>
              <a:highlight>
                <a:schemeClr val="lt1"/>
              </a:highlight>
            </a:endParaRPr>
          </a:p>
          <a:p>
            <a:pPr indent="0" lvl="0" marL="0" rtl="0" algn="l">
              <a:lnSpc>
                <a:spcPct val="115000"/>
              </a:lnSpc>
              <a:spcBef>
                <a:spcPts val="0"/>
              </a:spcBef>
              <a:spcAft>
                <a:spcPts val="0"/>
              </a:spcAft>
              <a:buClr>
                <a:schemeClr val="dk2"/>
              </a:buClr>
              <a:buSzPts val="1100"/>
              <a:buFont typeface="Arial"/>
              <a:buNone/>
            </a:pPr>
            <a:r>
              <a:rPr b="1" lang="en-US" sz="1700" u="sng">
                <a:solidFill>
                  <a:schemeClr val="hlink"/>
                </a:solidFill>
                <a:highlight>
                  <a:schemeClr val="lt1"/>
                </a:highlight>
                <a:hlinkClick r:id="rId6"/>
              </a:rPr>
              <a:t>In-text citation</a:t>
            </a:r>
            <a:endParaRPr b="1" sz="1700" u="sng">
              <a:solidFill>
                <a:schemeClr val="hlink"/>
              </a:solidFill>
              <a:highlight>
                <a:schemeClr val="lt1"/>
              </a:highlight>
            </a:endParaRPr>
          </a:p>
          <a:p>
            <a:pPr indent="0" lvl="0" marL="0" rtl="0" algn="l">
              <a:lnSpc>
                <a:spcPct val="115000"/>
              </a:lnSpc>
              <a:spcBef>
                <a:spcPts val="0"/>
              </a:spcBef>
              <a:spcAft>
                <a:spcPts val="0"/>
              </a:spcAft>
              <a:buClr>
                <a:schemeClr val="dk2"/>
              </a:buClr>
              <a:buSzPts val="1100"/>
              <a:buFont typeface="Arial"/>
              <a:buNone/>
            </a:pPr>
            <a:r>
              <a:rPr lang="en-US" sz="1100">
                <a:solidFill>
                  <a:srgbClr val="202F66"/>
                </a:solidFill>
                <a:highlight>
                  <a:schemeClr val="lt1"/>
                </a:highlight>
              </a:rPr>
              <a:t>Parenthetical: (Slat, 2019)</a:t>
            </a:r>
            <a:endParaRPr sz="1100">
              <a:solidFill>
                <a:srgbClr val="202F66"/>
              </a:solidFill>
              <a:highlight>
                <a:schemeClr val="lt1"/>
              </a:highlight>
            </a:endParaRPr>
          </a:p>
          <a:p>
            <a:pPr indent="0" lvl="0" marL="0" rtl="0" algn="l">
              <a:spcBef>
                <a:spcPts val="0"/>
              </a:spcBef>
              <a:spcAft>
                <a:spcPts val="0"/>
              </a:spcAft>
              <a:buClr>
                <a:schemeClr val="dk2"/>
              </a:buClr>
              <a:buSzPts val="1100"/>
              <a:buFont typeface="Arial"/>
              <a:buNone/>
            </a:pPr>
            <a:r>
              <a:rPr lang="en-US" sz="1100">
                <a:solidFill>
                  <a:srgbClr val="202F66"/>
                </a:solidFill>
                <a:highlight>
                  <a:schemeClr val="lt1"/>
                </a:highlight>
              </a:rPr>
              <a:t>Narrative: Slat (2019)</a:t>
            </a:r>
            <a:endParaRPr sz="1100">
              <a:solidFill>
                <a:srgbClr val="202F66"/>
              </a:solidFill>
              <a:highlight>
                <a:schemeClr val="lt1"/>
              </a:highlight>
            </a:endParaRPr>
          </a:p>
          <a:p>
            <a:pPr indent="0" lvl="0" marL="0" rtl="0" algn="l">
              <a:spcBef>
                <a:spcPts val="0"/>
              </a:spcBef>
              <a:spcAft>
                <a:spcPts val="0"/>
              </a:spcAft>
              <a:buNone/>
            </a:pPr>
            <a:r>
              <a:t/>
            </a:r>
            <a:endParaRPr>
              <a:highlight>
                <a:schemeClr val="lt1"/>
              </a:highlight>
            </a:endParaRPr>
          </a:p>
          <a:p>
            <a:pPr indent="0" lvl="0" marL="0" rtl="0" algn="l">
              <a:spcBef>
                <a:spcPts val="0"/>
              </a:spcBef>
              <a:spcAft>
                <a:spcPts val="0"/>
              </a:spcAft>
              <a:buNone/>
            </a:pPr>
            <a:r>
              <a:rPr lang="en-US">
                <a:highlight>
                  <a:schemeClr val="lt1"/>
                </a:highlight>
              </a:rPr>
              <a:t>https://www.mybib.com/#/projects/7ebvRG/citations</a:t>
            </a:r>
            <a:endParaRPr>
              <a:highlight>
                <a:schemeClr val="lt1"/>
              </a:highlight>
            </a:endParaRPr>
          </a:p>
          <a:p>
            <a:pPr indent="0" lvl="0" marL="0" rtl="0" algn="l">
              <a:spcBef>
                <a:spcPts val="0"/>
              </a:spcBef>
              <a:spcAft>
                <a:spcPts val="0"/>
              </a:spcAft>
              <a:buNone/>
            </a:pPr>
            <a:r>
              <a:rPr lang="en-US">
                <a:highlight>
                  <a:schemeClr val="lt1"/>
                </a:highlight>
              </a:rPr>
              <a:t>https://www.citationmachine.net/apa/cite-a-website</a:t>
            </a:r>
            <a:endParaRPr>
              <a:highlight>
                <a:schemeClr val="lt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3"/>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grpSp>
        <p:nvGrpSpPr>
          <p:cNvPr id="91" name="Google Shape;91;p3"/>
          <p:cNvGrpSpPr/>
          <p:nvPr/>
        </p:nvGrpSpPr>
        <p:grpSpPr>
          <a:xfrm>
            <a:off x="913702" y="2644036"/>
            <a:ext cx="7265423" cy="3833182"/>
            <a:chOff x="639" y="864"/>
            <a:chExt cx="4181" cy="2843"/>
          </a:xfrm>
        </p:grpSpPr>
        <p:sp>
          <p:nvSpPr>
            <p:cNvPr id="92" name="Google Shape;92;p3"/>
            <p:cNvSpPr/>
            <p:nvPr/>
          </p:nvSpPr>
          <p:spPr>
            <a:xfrm>
              <a:off x="2265" y="1104"/>
              <a:ext cx="2555" cy="2603"/>
            </a:xfrm>
            <a:prstGeom prst="ellipse">
              <a:avLst/>
            </a:prstGeom>
            <a:solidFill>
              <a:schemeClr val="accent2">
                <a:alpha val="49803"/>
              </a:schemeClr>
            </a:solidFill>
            <a:ln cap="flat" cmpd="sng" w="9525">
              <a:solidFill>
                <a:schemeClr val="accent2"/>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93" name="Google Shape;93;p3"/>
            <p:cNvSpPr txBox="1"/>
            <p:nvPr/>
          </p:nvSpPr>
          <p:spPr>
            <a:xfrm>
              <a:off x="3061" y="864"/>
              <a:ext cx="788" cy="26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1300"/>
                <a:buFont typeface="Arial"/>
                <a:buNone/>
              </a:pPr>
              <a:r>
                <a:rPr b="1" i="1" lang="en-US" sz="1300" u="none">
                  <a:solidFill>
                    <a:schemeClr val="dk1"/>
                  </a:solidFill>
                  <a:latin typeface="Arial"/>
                  <a:ea typeface="Arial"/>
                  <a:cs typeface="Arial"/>
                  <a:sym typeface="Arial"/>
                </a:rPr>
                <a:t>Books/Text</a:t>
              </a:r>
              <a:endParaRPr/>
            </a:p>
          </p:txBody>
        </p:sp>
        <p:sp>
          <p:nvSpPr>
            <p:cNvPr id="94" name="Google Shape;94;p3"/>
            <p:cNvSpPr/>
            <p:nvPr/>
          </p:nvSpPr>
          <p:spPr>
            <a:xfrm>
              <a:off x="639" y="1104"/>
              <a:ext cx="2632" cy="2603"/>
            </a:xfrm>
            <a:prstGeom prst="ellipse">
              <a:avLst/>
            </a:prstGeom>
            <a:solidFill>
              <a:schemeClr val="hlink">
                <a:alpha val="49803"/>
              </a:schemeClr>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95" name="Google Shape;95;p3"/>
            <p:cNvSpPr txBox="1"/>
            <p:nvPr/>
          </p:nvSpPr>
          <p:spPr>
            <a:xfrm>
              <a:off x="1637" y="864"/>
              <a:ext cx="655" cy="26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1300"/>
                <a:buFont typeface="Arial"/>
                <a:buNone/>
              </a:pPr>
              <a:r>
                <a:rPr b="1" i="1" lang="en-US" sz="1300" u="none">
                  <a:solidFill>
                    <a:schemeClr val="dk1"/>
                  </a:solidFill>
                  <a:latin typeface="Arial"/>
                  <a:ea typeface="Arial"/>
                  <a:cs typeface="Arial"/>
                  <a:sym typeface="Arial"/>
                </a:rPr>
                <a:t>Internet</a:t>
              </a:r>
              <a:endParaRPr/>
            </a:p>
          </p:txBody>
        </p:sp>
      </p:grpSp>
      <p:sp>
        <p:nvSpPr>
          <p:cNvPr id="96" name="Google Shape;96;p3"/>
          <p:cNvSpPr txBox="1"/>
          <p:nvPr/>
        </p:nvSpPr>
        <p:spPr>
          <a:xfrm>
            <a:off x="1295400" y="3657600"/>
            <a:ext cx="2667000" cy="2195512"/>
          </a:xfrm>
          <a:prstGeom prst="rect">
            <a:avLst/>
          </a:prstGeom>
          <a:noFill/>
          <a:ln>
            <a:noFill/>
          </a:ln>
        </p:spPr>
        <p:txBody>
          <a:bodyPr anchorCtr="0" anchor="t" bIns="45700" lIns="91425" spcFirstLastPara="1" rIns="91425" wrap="square" tIns="45700">
            <a:spAutoFit/>
          </a:bodyPr>
          <a:lstStyle/>
          <a:p>
            <a:pPr indent="-76200" lvl="0" marL="0" marR="0" rtl="0" algn="l">
              <a:lnSpc>
                <a:spcPct val="100000"/>
              </a:lnSpc>
              <a:spcBef>
                <a:spcPts val="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Anyone can publish a Web page</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No one checks to see if the information is true or false</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There are millions of places to look for information</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Using the Internet is much quicker</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You can narrow down what you’re looking for more easily</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The Internet uses search engines</a:t>
            </a:r>
            <a:endParaRPr/>
          </a:p>
        </p:txBody>
      </p:sp>
      <p:sp>
        <p:nvSpPr>
          <p:cNvPr id="97" name="Google Shape;97;p3"/>
          <p:cNvSpPr txBox="1"/>
          <p:nvPr/>
        </p:nvSpPr>
        <p:spPr>
          <a:xfrm>
            <a:off x="3810000" y="3886200"/>
            <a:ext cx="1752600" cy="2133600"/>
          </a:xfrm>
          <a:prstGeom prst="rect">
            <a:avLst/>
          </a:prstGeom>
          <a:noFill/>
          <a:ln>
            <a:noFill/>
          </a:ln>
        </p:spPr>
        <p:txBody>
          <a:bodyPr anchorCtr="0" anchor="ctr" bIns="45700" lIns="91425" spcFirstLastPara="1" rIns="91425" wrap="square" tIns="45700">
            <a:noAutofit/>
          </a:bodyPr>
          <a:lstStyle/>
          <a:p>
            <a:pPr indent="-76200" lvl="0" marL="0" marR="0" rtl="0" algn="l">
              <a:lnSpc>
                <a:spcPct val="100000"/>
              </a:lnSpc>
              <a:spcBef>
                <a:spcPts val="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Both provide sources </a:t>
            </a:r>
            <a:endParaRPr/>
          </a:p>
          <a:p>
            <a:pPr indent="0" lvl="0" marL="0" marR="0" rtl="0" algn="l">
              <a:lnSpc>
                <a:spcPct val="100000"/>
              </a:lnSpc>
              <a:spcBef>
                <a:spcPts val="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of information</a:t>
            </a:r>
            <a:endParaRPr/>
          </a:p>
          <a:p>
            <a:pPr indent="0" lvl="0" marL="0" marR="0" rtl="0" algn="l">
              <a:lnSpc>
                <a:spcPct val="100000"/>
              </a:lnSpc>
              <a:spcBef>
                <a:spcPts val="0"/>
              </a:spcBef>
              <a:spcAft>
                <a:spcPts val="0"/>
              </a:spcAft>
              <a:buClr>
                <a:schemeClr val="dk1"/>
              </a:buClr>
              <a:buSzPts val="1200"/>
              <a:buFont typeface="Arial"/>
              <a:buNone/>
            </a:pPr>
            <a:r>
              <a:t/>
            </a:r>
            <a:endParaRPr b="0" i="0" sz="1200" u="none">
              <a:solidFill>
                <a:schemeClr val="dk1"/>
              </a:solidFill>
              <a:latin typeface="Arial"/>
              <a:ea typeface="Arial"/>
              <a:cs typeface="Arial"/>
              <a:sym typeface="Arial"/>
            </a:endParaRPr>
          </a:p>
          <a:p>
            <a:pPr indent="-76200" lvl="0" marL="0" marR="0" rtl="0" algn="l">
              <a:lnSpc>
                <a:spcPct val="100000"/>
              </a:lnSpc>
              <a:spcBef>
                <a:spcPts val="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Both are viewed by </a:t>
            </a:r>
            <a:endParaRPr/>
          </a:p>
          <a:p>
            <a:pPr indent="0" lvl="0" marL="0" marR="0" rtl="0" algn="l">
              <a:lnSpc>
                <a:spcPct val="100000"/>
              </a:lnSpc>
              <a:spcBef>
                <a:spcPts val="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millions of people each </a:t>
            </a:r>
            <a:endParaRPr/>
          </a:p>
          <a:p>
            <a:pPr indent="0" lvl="0" marL="0" marR="0" rtl="0" algn="l">
              <a:lnSpc>
                <a:spcPct val="100000"/>
              </a:lnSpc>
              <a:spcBef>
                <a:spcPts val="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day</a:t>
            </a:r>
            <a:endParaRPr/>
          </a:p>
          <a:p>
            <a:pPr indent="0" lvl="0" marL="0" marR="0" rtl="0" algn="l">
              <a:lnSpc>
                <a:spcPct val="100000"/>
              </a:lnSpc>
              <a:spcBef>
                <a:spcPts val="0"/>
              </a:spcBef>
              <a:spcAft>
                <a:spcPts val="0"/>
              </a:spcAft>
              <a:buClr>
                <a:schemeClr val="dk1"/>
              </a:buClr>
              <a:buSzPts val="1200"/>
              <a:buFont typeface="Arial"/>
              <a:buNone/>
            </a:pPr>
            <a:r>
              <a:t/>
            </a:r>
            <a:endParaRPr b="0" i="0" sz="1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Arial"/>
              <a:buNone/>
            </a:pPr>
            <a:r>
              <a:t/>
            </a:r>
            <a:endParaRPr b="0" i="0" sz="12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200" u="none">
              <a:solidFill>
                <a:schemeClr val="dk1"/>
              </a:solidFill>
              <a:latin typeface="Arial"/>
              <a:ea typeface="Arial"/>
              <a:cs typeface="Arial"/>
              <a:sym typeface="Arial"/>
            </a:endParaRPr>
          </a:p>
        </p:txBody>
      </p:sp>
      <p:sp>
        <p:nvSpPr>
          <p:cNvPr id="98" name="Google Shape;98;p3"/>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99" name="Google Shape;99;p3"/>
          <p:cNvSpPr txBox="1"/>
          <p:nvPr/>
        </p:nvSpPr>
        <p:spPr>
          <a:xfrm>
            <a:off x="990600" y="1524000"/>
            <a:ext cx="6781800" cy="9159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1. You’ve already compared and contrasted the Internet and books or other texts with your class. Can you think of any other ways they are different? The same?</a:t>
            </a:r>
            <a:endParaRPr/>
          </a:p>
        </p:txBody>
      </p:sp>
      <p:sp>
        <p:nvSpPr>
          <p:cNvPr id="100" name="Google Shape;100;p3"/>
          <p:cNvSpPr txBox="1"/>
          <p:nvPr/>
        </p:nvSpPr>
        <p:spPr>
          <a:xfrm>
            <a:off x="5486400" y="3733800"/>
            <a:ext cx="2549525" cy="2103437"/>
          </a:xfrm>
          <a:prstGeom prst="rect">
            <a:avLst/>
          </a:prstGeom>
          <a:noFill/>
          <a:ln>
            <a:noFill/>
          </a:ln>
        </p:spPr>
        <p:txBody>
          <a:bodyPr anchorCtr="0" anchor="t" bIns="45700" lIns="91425" spcFirstLastPara="1" rIns="91425" wrap="square" tIns="45700">
            <a:spAutoFit/>
          </a:bodyPr>
          <a:lstStyle/>
          <a:p>
            <a:pPr indent="-76200" lvl="0" marL="0" marR="0" rtl="0" algn="l">
              <a:lnSpc>
                <a:spcPct val="100000"/>
              </a:lnSpc>
              <a:spcBef>
                <a:spcPts val="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A book has to be published by a publishing company</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Editors check and verify the information</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Looking for a book can be more time consuming</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You have to visit a library</a:t>
            </a:r>
            <a:endParaRPr/>
          </a:p>
          <a:p>
            <a:pPr indent="-76200" lvl="0" marL="0" marR="0" rtl="0" algn="l">
              <a:lnSpc>
                <a:spcPct val="100000"/>
              </a:lnSpc>
              <a:spcBef>
                <a:spcPts val="60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The library uses the Dewey Decimal System</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500"/>
                                        <p:tgtEl>
                                          <p:spTgt spid="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0"/>
                                        </p:tgtEl>
                                        <p:attrNameLst>
                                          <p:attrName>style.visibility</p:attrName>
                                        </p:attrNameLst>
                                      </p:cBhvr>
                                      <p:to>
                                        <p:strVal val="visible"/>
                                      </p:to>
                                    </p:set>
                                    <p:anim calcmode="lin" valueType="num">
                                      <p:cBhvr additive="base">
                                        <p:cTn dur="500"/>
                                        <p:tgtEl>
                                          <p:spTgt spid="10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7"/>
                                        </p:tgtEl>
                                        <p:attrNameLst>
                                          <p:attrName>style.visibility</p:attrName>
                                        </p:attrNameLst>
                                      </p:cBhvr>
                                      <p:to>
                                        <p:strVal val="visible"/>
                                      </p:to>
                                    </p:set>
                                    <p:anim calcmode="lin" valueType="num">
                                      <p:cBhvr additive="base">
                                        <p:cTn dur="500"/>
                                        <p:tgtEl>
                                          <p:spTgt spid="9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9"/>
                                        </p:tgtEl>
                                        <p:attrNameLst>
                                          <p:attrName>style.visibility</p:attrName>
                                        </p:attrNameLst>
                                      </p:cBhvr>
                                      <p:to>
                                        <p:strVal val="visible"/>
                                      </p:to>
                                    </p:set>
                                    <p:anim calcmode="lin" valueType="num">
                                      <p:cBhvr additive="base">
                                        <p:cTn dur="500"/>
                                        <p:tgtEl>
                                          <p:spTgt spid="9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06" name="Google Shape;106;p4"/>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07" name="Google Shape;107;p4"/>
          <p:cNvSpPr txBox="1"/>
          <p:nvPr/>
        </p:nvSpPr>
        <p:spPr>
          <a:xfrm>
            <a:off x="990600" y="1524000"/>
            <a:ext cx="6781800" cy="3236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1" lang="en-US" sz="2800" u="none">
                <a:solidFill>
                  <a:srgbClr val="000000"/>
                </a:solidFill>
                <a:latin typeface="Arial"/>
                <a:ea typeface="Arial"/>
                <a:cs typeface="Arial"/>
                <a:sym typeface="Arial"/>
              </a:rPr>
              <a:t>When might using the Internet be better than using a traditional text?</a:t>
            </a:r>
            <a:endParaRPr/>
          </a:p>
          <a:p>
            <a:pPr indent="-114300" lvl="0" marL="0" marR="0" rtl="0" algn="l">
              <a:lnSpc>
                <a:spcPct val="100000"/>
              </a:lnSpc>
              <a:spcBef>
                <a:spcPts val="900"/>
              </a:spcBef>
              <a:spcAft>
                <a:spcPts val="0"/>
              </a:spcAft>
              <a:buClr>
                <a:srgbClr val="000000"/>
              </a:buClr>
              <a:buSzPts val="1800"/>
              <a:buFont typeface="Arial"/>
              <a:buChar char="•"/>
            </a:pPr>
            <a:r>
              <a:rPr b="1" i="0" lang="en-US" sz="1800" u="none">
                <a:solidFill>
                  <a:srgbClr val="000000"/>
                </a:solidFill>
                <a:latin typeface="Arial"/>
                <a:ea typeface="Arial"/>
                <a:cs typeface="Arial"/>
                <a:sym typeface="Arial"/>
              </a:rPr>
              <a:t>Topics that are contemporary (modern topics) – The Internet has more up-to-date information on current events.</a:t>
            </a:r>
            <a:endParaRPr/>
          </a:p>
          <a:p>
            <a:pPr indent="-114300" lvl="0" marL="0" marR="0" rtl="0" algn="l">
              <a:lnSpc>
                <a:spcPct val="100000"/>
              </a:lnSpc>
              <a:spcBef>
                <a:spcPts val="900"/>
              </a:spcBef>
              <a:spcAft>
                <a:spcPts val="0"/>
              </a:spcAft>
              <a:buClr>
                <a:srgbClr val="000000"/>
              </a:buClr>
              <a:buSzPts val="1800"/>
              <a:buFont typeface="Arial"/>
              <a:buChar char="•"/>
            </a:pPr>
            <a:r>
              <a:rPr b="1" i="0" lang="en-US" sz="1800" u="none">
                <a:solidFill>
                  <a:srgbClr val="000000"/>
                </a:solidFill>
                <a:latin typeface="Arial"/>
                <a:ea typeface="Arial"/>
                <a:cs typeface="Arial"/>
                <a:sym typeface="Arial"/>
              </a:rPr>
              <a:t>Topics that are controversial – The Internet can give you a lot of different opinions on one topic. It can help you research a topic from different perspectives.</a:t>
            </a:r>
            <a:endParaRPr/>
          </a:p>
          <a:p>
            <a:pPr indent="0" lvl="0" marL="0" marR="0" rtl="0" algn="l">
              <a:lnSpc>
                <a:spcPct val="100000"/>
              </a:lnSpc>
              <a:spcBef>
                <a:spcPts val="0"/>
              </a:spcBef>
              <a:spcAft>
                <a:spcPts val="0"/>
              </a:spcAft>
              <a:buNone/>
            </a:pPr>
            <a:r>
              <a:t/>
            </a:r>
            <a:endParaRPr b="1" i="0" sz="1800" u="none">
              <a:solidFill>
                <a:srgbClr val="000000"/>
              </a:solidFill>
              <a:latin typeface="Arial"/>
              <a:ea typeface="Arial"/>
              <a:cs typeface="Arial"/>
              <a:sym typeface="Arial"/>
            </a:endParaRPr>
          </a:p>
        </p:txBody>
      </p:sp>
      <p:pic>
        <p:nvPicPr>
          <p:cNvPr descr="j0250214[1]" id="108" name="Google Shape;108;p4"/>
          <p:cNvPicPr preferRelativeResize="0"/>
          <p:nvPr/>
        </p:nvPicPr>
        <p:blipFill rotWithShape="1">
          <a:blip r:embed="rId3">
            <a:alphaModFix/>
          </a:blip>
          <a:srcRect b="0" l="0" r="0" t="0"/>
          <a:stretch/>
        </p:blipFill>
        <p:spPr>
          <a:xfrm>
            <a:off x="5029200" y="4267200"/>
            <a:ext cx="2819400" cy="2195512"/>
          </a:xfrm>
          <a:prstGeom prst="rect">
            <a:avLst/>
          </a:prstGeom>
          <a:noFill/>
          <a:ln>
            <a:noFill/>
          </a:ln>
        </p:spPr>
      </p:pic>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7"/>
                                        </p:tgtEl>
                                        <p:attrNameLst>
                                          <p:attrName>style.visibility</p:attrName>
                                        </p:attrNameLst>
                                      </p:cBhvr>
                                      <p:to>
                                        <p:strVal val="visible"/>
                                      </p:to>
                                    </p:set>
                                    <p:anim calcmode="lin" valueType="num">
                                      <p:cBhvr additive="base">
                                        <p:cTn dur="500"/>
                                        <p:tgtEl>
                                          <p:spTgt spid="10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idx="4294967295" type="ctrTitle"/>
          </p:nvPr>
        </p:nvSpPr>
        <p:spPr>
          <a:xfrm>
            <a:off x="1676400" y="3352800"/>
            <a:ext cx="6629400" cy="2667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0" i="0" lang="en-US" sz="4000" u="none" cap="none" strike="noStrike">
                <a:solidFill>
                  <a:schemeClr val="lt1"/>
                </a:solidFill>
                <a:latin typeface="Arial"/>
                <a:ea typeface="Arial"/>
                <a:cs typeface="Arial"/>
                <a:sym typeface="Arial"/>
              </a:rPr>
              <a:t>Session 1: Different Types of Search Engines</a:t>
            </a:r>
            <a:endParaRPr/>
          </a:p>
        </p:txBody>
      </p:sp>
    </p:spTree>
  </p:cSld>
  <p:clrMapOvr>
    <a:masterClrMapping/>
  </p:clrMapOvr>
  <p:transition spd="med">
    <p:checke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6"/>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19" name="Google Shape;119;p6"/>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20" name="Google Shape;120;p6"/>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21" name="Google Shape;121;p6"/>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22" name="Google Shape;122;p6"/>
          <p:cNvSpPr txBox="1"/>
          <p:nvPr>
            <p:ph idx="4294967295" type="body"/>
          </p:nvPr>
        </p:nvSpPr>
        <p:spPr>
          <a:xfrm>
            <a:off x="381000" y="1828800"/>
            <a:ext cx="8534400" cy="3810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A </a:t>
            </a:r>
            <a:r>
              <a:rPr b="1" i="1" lang="en-US" sz="1800" u="sng" cap="none" strike="noStrike">
                <a:solidFill>
                  <a:schemeClr val="dk1"/>
                </a:solidFill>
                <a:latin typeface="Arial"/>
                <a:ea typeface="Arial"/>
                <a:cs typeface="Arial"/>
                <a:sym typeface="Arial"/>
              </a:rPr>
              <a:t>Search Engine</a:t>
            </a:r>
            <a:r>
              <a:rPr b="0" i="0" lang="en-US" sz="1800" u="none" cap="none" strike="noStrike">
                <a:solidFill>
                  <a:schemeClr val="dk1"/>
                </a:solidFill>
                <a:latin typeface="Arial"/>
                <a:ea typeface="Arial"/>
                <a:cs typeface="Arial"/>
                <a:sym typeface="Arial"/>
              </a:rPr>
              <a:t> is a program that allows you to search the Internet for information. There are many search engines on the World Wide Web.</a:t>
            </a:r>
            <a:endParaRPr/>
          </a:p>
          <a:p>
            <a:pPr indent="-342900" lvl="0" marL="342900" marR="0" rtl="0" algn="l">
              <a:lnSpc>
                <a:spcPct val="80000"/>
              </a:lnSpc>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You might have heard of search engines like </a:t>
            </a:r>
            <a:r>
              <a:rPr b="0" i="1" lang="en-US" sz="1800" u="none" cap="none" strike="noStrike">
                <a:solidFill>
                  <a:schemeClr val="dk1"/>
                </a:solidFill>
                <a:latin typeface="Arial"/>
                <a:ea typeface="Arial"/>
                <a:cs typeface="Arial"/>
                <a:sym typeface="Arial"/>
              </a:rPr>
              <a:t>Google, Yahoo!</a:t>
            </a:r>
            <a:r>
              <a:rPr b="0" i="0" lang="en-US" sz="1800" u="none" cap="none" strike="noStrike">
                <a:solidFill>
                  <a:schemeClr val="dk1"/>
                </a:solidFill>
                <a:latin typeface="Arial"/>
                <a:ea typeface="Arial"/>
                <a:cs typeface="Arial"/>
                <a:sym typeface="Arial"/>
              </a:rPr>
              <a:t>, or </a:t>
            </a:r>
            <a:r>
              <a:rPr b="0" i="1" lang="en-US" sz="1800" u="none" cap="none" strike="noStrike">
                <a:solidFill>
                  <a:schemeClr val="dk1"/>
                </a:solidFill>
                <a:latin typeface="Arial"/>
                <a:ea typeface="Arial"/>
                <a:cs typeface="Arial"/>
                <a:sym typeface="Arial"/>
              </a:rPr>
              <a:t>MSN</a:t>
            </a:r>
            <a:r>
              <a:rPr b="0" i="0" lang="en-US" sz="1800" u="none" cap="none" strike="noStrike">
                <a:solidFill>
                  <a:schemeClr val="dk1"/>
                </a:solidFill>
                <a:latin typeface="Arial"/>
                <a:ea typeface="Arial"/>
                <a:cs typeface="Arial"/>
                <a:sym typeface="Arial"/>
              </a:rPr>
              <a:t>. These are the most popular search engines.</a:t>
            </a:r>
            <a:endParaRPr/>
          </a:p>
          <a:p>
            <a:pPr indent="-342900" lvl="0" marL="342900" marR="0" rtl="0" algn="l">
              <a:lnSpc>
                <a:spcPct val="80000"/>
              </a:lnSpc>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There are lots of other excellent search engines on the Internet that you may never have heard of!</a:t>
            </a:r>
            <a:endParaRPr/>
          </a:p>
          <a:p>
            <a:pPr indent="-342900" lvl="0" marL="342900" marR="0" rtl="0" algn="l">
              <a:lnSpc>
                <a:spcPct val="80000"/>
              </a:lnSpc>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36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Let’s look at the different types of search engines available on the Internet.</a:t>
            </a:r>
            <a:endParaRPr/>
          </a:p>
          <a:p>
            <a:pPr indent="-228600" lvl="0" marL="342900" marR="0" rtl="0" algn="l">
              <a:lnSpc>
                <a:spcPct val="80000"/>
              </a:lnSpc>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360"/>
              </a:spcBef>
              <a:spcAft>
                <a:spcPts val="0"/>
              </a:spcAft>
              <a:buClr>
                <a:schemeClr val="dk1"/>
              </a:buClr>
              <a:buSzPts val="1800"/>
              <a:buFont typeface="Noto Sans Symbols"/>
              <a:buNone/>
            </a:pPr>
            <a: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360"/>
              </a:spcBef>
              <a:spcAft>
                <a:spcPts val="0"/>
              </a:spcAft>
              <a:buClr>
                <a:schemeClr val="dk1"/>
              </a:buClr>
              <a:buSzPts val="1800"/>
              <a:buFont typeface="Noto Sans Symbols"/>
              <a:buNone/>
            </a:pPr>
            <a:r>
              <a:rPr b="0" i="0" lang="en-US" sz="1800" u="none" cap="none" strike="noStrike">
                <a:solidFill>
                  <a:schemeClr val="dk1"/>
                </a:solidFill>
                <a:latin typeface="Arial"/>
                <a:ea typeface="Arial"/>
                <a:cs typeface="Arial"/>
                <a:sym typeface="Arial"/>
              </a:rPr>
              <a:t>	</a:t>
            </a:r>
            <a:endParaRPr/>
          </a:p>
        </p:txBody>
      </p:sp>
      <p:pic>
        <p:nvPicPr>
          <p:cNvPr descr="j0205582" id="123" name="Google Shape;123;p6"/>
          <p:cNvPicPr preferRelativeResize="0"/>
          <p:nvPr/>
        </p:nvPicPr>
        <p:blipFill rotWithShape="1">
          <a:blip r:embed="rId3">
            <a:alphaModFix/>
          </a:blip>
          <a:srcRect b="0" l="0" r="0" t="0"/>
          <a:stretch/>
        </p:blipFill>
        <p:spPr>
          <a:xfrm>
            <a:off x="2971800" y="4419600"/>
            <a:ext cx="2743200" cy="2438400"/>
          </a:xfrm>
          <a:prstGeom prst="rect">
            <a:avLst/>
          </a:prstGeom>
          <a:noFill/>
          <a:ln>
            <a:noFill/>
          </a:ln>
        </p:spPr>
      </p:pic>
    </p:spTree>
  </p:cSld>
  <p:clrMapOvr>
    <a:masterClrMapping/>
  </p:clrMapOvr>
  <p:transition spd="med">
    <p:checke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29" name="Google Shape;129;p7"/>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30" name="Google Shape;130;p7"/>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31" name="Google Shape;131;p7"/>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32" name="Google Shape;132;p7"/>
          <p:cNvSpPr txBox="1"/>
          <p:nvPr>
            <p:ph idx="4294967295" type="body"/>
          </p:nvPr>
        </p:nvSpPr>
        <p:spPr>
          <a:xfrm>
            <a:off x="228600" y="1752600"/>
            <a:ext cx="87630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Char char="▪"/>
            </a:pPr>
            <a:r>
              <a:rPr b="1" i="0" lang="en-US" sz="2800" u="none" cap="none" strike="noStrike">
                <a:solidFill>
                  <a:schemeClr val="dk1"/>
                </a:solidFill>
                <a:latin typeface="Arial"/>
                <a:ea typeface="Arial"/>
                <a:cs typeface="Arial"/>
                <a:sym typeface="Arial"/>
              </a:rPr>
              <a:t>Regular</a:t>
            </a:r>
            <a:r>
              <a:rPr b="0" i="0" lang="en-US" sz="2800" u="none" cap="none" strike="noStrike">
                <a:solidFill>
                  <a:schemeClr val="dk1"/>
                </a:solidFill>
                <a:latin typeface="Arial"/>
                <a:ea typeface="Arial"/>
                <a:cs typeface="Arial"/>
                <a:sym typeface="Arial"/>
              </a:rPr>
              <a:t> Search Engines vs. </a:t>
            </a:r>
            <a:r>
              <a:rPr b="1" i="0" lang="en-US" sz="2800" u="none" cap="none" strike="noStrike">
                <a:solidFill>
                  <a:schemeClr val="dk1"/>
                </a:solidFill>
                <a:latin typeface="Arial"/>
                <a:ea typeface="Arial"/>
                <a:cs typeface="Arial"/>
                <a:sym typeface="Arial"/>
              </a:rPr>
              <a:t>Metasearch</a:t>
            </a:r>
            <a:r>
              <a:rPr b="0" i="0" lang="en-US" sz="2800" u="none" cap="none" strike="noStrike">
                <a:solidFill>
                  <a:schemeClr val="dk1"/>
                </a:solidFill>
                <a:latin typeface="Arial"/>
                <a:ea typeface="Arial"/>
                <a:cs typeface="Arial"/>
                <a:sym typeface="Arial"/>
              </a:rPr>
              <a:t> Engines</a:t>
            </a:r>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A regular search engine, like Google or Yahoo!, searches the Internet based on a given search term.</a:t>
            </a:r>
            <a:endParaRPr/>
          </a:p>
          <a:p>
            <a:pPr indent="-228600" lvl="2" marL="11430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For example, typing “Vasco da Gama” into Google will give you 3,910,000 “hits” or sites to visit for information.</a:t>
            </a:r>
            <a:endParaRPr/>
          </a:p>
          <a:p>
            <a:pPr indent="-228600" lvl="2" marL="11430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Type the same term into Yahoo!, and you come up with 3,990,000 hits.</a:t>
            </a:r>
            <a:endParaRPr/>
          </a:p>
          <a:p>
            <a:pPr indent="-190500" lvl="0" marL="342900" marR="0" rtl="0" algn="l">
              <a:spcBef>
                <a:spcPts val="480"/>
              </a:spcBef>
              <a:spcAft>
                <a:spcPts val="0"/>
              </a:spcAft>
              <a:buClr>
                <a:schemeClr val="dk1"/>
              </a:buClr>
              <a:buSzPts val="2400"/>
              <a:buFont typeface="Noto Sans Symbols"/>
              <a:buNone/>
            </a:pPr>
            <a:r>
              <a:t/>
            </a:r>
            <a:endParaRPr b="0" i="0" sz="2400" u="none" cap="none" strike="noStrike">
              <a:solidFill>
                <a:schemeClr val="dk1"/>
              </a:solidFill>
              <a:latin typeface="Arial"/>
              <a:ea typeface="Arial"/>
              <a:cs typeface="Arial"/>
              <a:sym typeface="Arial"/>
            </a:endParaRPr>
          </a:p>
        </p:txBody>
      </p:sp>
      <p:sp>
        <p:nvSpPr>
          <p:cNvPr id="133" name="Google Shape;133;p7"/>
          <p:cNvSpPr txBox="1"/>
          <p:nvPr/>
        </p:nvSpPr>
        <p:spPr>
          <a:xfrm>
            <a:off x="762000" y="5105400"/>
            <a:ext cx="8229600" cy="16160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2. TRY IT: Go to Google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www.google.com</a:t>
            </a:r>
            <a:r>
              <a:rPr b="1" i="1" lang="en-US" sz="1800" u="none">
                <a:solidFill>
                  <a:srgbClr val="000000"/>
                </a:solidFill>
                <a:latin typeface="Arial"/>
                <a:ea typeface="Arial"/>
                <a:cs typeface="Arial"/>
                <a:sym typeface="Arial"/>
              </a:rPr>
              <a:t>) and type in “Vasco da Gama” Look at the sites that come up. Click on the first two or three sites. Do they look like they have good information? </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3. Now do the same in Yahoo! (</a:t>
            </a:r>
            <a:r>
              <a:rPr b="1" i="1" lang="en-US" sz="1800" u="sng">
                <a:solidFill>
                  <a:srgbClr val="000000"/>
                </a:solidFill>
                <a:latin typeface="Arial"/>
                <a:ea typeface="Arial"/>
                <a:cs typeface="Arial"/>
                <a:sym typeface="Arial"/>
                <a:hlinkClick r:id="rId4">
                  <a:extLst>
                    <a:ext uri="{A12FA001-AC4F-418D-AE19-62706E023703}">
                      <ahyp:hlinkClr val="tx"/>
                    </a:ext>
                  </a:extLst>
                </a:hlinkClick>
              </a:rPr>
              <a:t>www.yahoo.com</a:t>
            </a:r>
            <a:r>
              <a:rPr b="1" i="1" lang="en-US" sz="1800" u="none">
                <a:solidFill>
                  <a:srgbClr val="000000"/>
                </a:solidFill>
                <a:latin typeface="Arial"/>
                <a:ea typeface="Arial"/>
                <a:cs typeface="Arial"/>
                <a:sym typeface="Arial"/>
              </a:rPr>
              <a:t>). What differences do you notice?</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3"/>
                                        </p:tgtEl>
                                        <p:attrNameLst>
                                          <p:attrName>style.visibility</p:attrName>
                                        </p:attrNameLst>
                                      </p:cBhvr>
                                      <p:to>
                                        <p:strVal val="visible"/>
                                      </p:to>
                                    </p:set>
                                    <p:anim calcmode="lin" valueType="num">
                                      <p:cBhvr additive="base">
                                        <p:cTn dur="500"/>
                                        <p:tgtEl>
                                          <p:spTgt spid="13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8"/>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39" name="Google Shape;139;p8"/>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40" name="Google Shape;140;p8"/>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41" name="Google Shape;141;p8"/>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42" name="Google Shape;142;p8"/>
          <p:cNvSpPr txBox="1"/>
          <p:nvPr>
            <p:ph idx="4294967295" type="body"/>
          </p:nvPr>
        </p:nvSpPr>
        <p:spPr>
          <a:xfrm>
            <a:off x="0" y="1295400"/>
            <a:ext cx="87630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None/>
            </a:pPr>
            <a:r>
              <a:t/>
            </a:r>
            <a:endParaRPr b="0" i="0" sz="2800" u="non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Why do Google and Yahoo! display different sites for the same word?</a:t>
            </a:r>
            <a:endParaRPr/>
          </a:p>
          <a:p>
            <a:pPr indent="-228600" lvl="2" marL="11430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This is because of the way the engine searches!</a:t>
            </a:r>
            <a:endParaRPr/>
          </a:p>
          <a:p>
            <a:pPr indent="-228600" lvl="3" marL="1600200" marR="0" rtl="0" algn="l">
              <a:lnSpc>
                <a:spcPct val="100000"/>
              </a:lnSpc>
              <a:spcBef>
                <a:spcPts val="400"/>
              </a:spcBef>
              <a:spcAft>
                <a:spcPts val="0"/>
              </a:spcAft>
              <a:buClr>
                <a:schemeClr val="dk1"/>
              </a:buClr>
              <a:buSzPts val="1200"/>
              <a:buFont typeface="Noto Sans Symbols"/>
              <a:buChar char="🞇"/>
            </a:pPr>
            <a:r>
              <a:rPr b="0" i="0" lang="en-US" sz="2000" u="none" cap="none" strike="noStrike">
                <a:solidFill>
                  <a:schemeClr val="dk1"/>
                </a:solidFill>
                <a:latin typeface="Arial"/>
                <a:ea typeface="Arial"/>
                <a:cs typeface="Arial"/>
                <a:sym typeface="Arial"/>
              </a:rPr>
              <a:t>Google and Yahoo! use different search methods. While many of the sites they show you are the same, some are different. </a:t>
            </a:r>
            <a:endParaRPr/>
          </a:p>
          <a:p>
            <a:pPr indent="-228600" lvl="3" marL="1600200" marR="0" rtl="0" algn="l">
              <a:lnSpc>
                <a:spcPct val="100000"/>
              </a:lnSpc>
              <a:spcBef>
                <a:spcPts val="400"/>
              </a:spcBef>
              <a:spcAft>
                <a:spcPts val="0"/>
              </a:spcAft>
              <a:buClr>
                <a:schemeClr val="dk1"/>
              </a:buClr>
              <a:buSzPts val="1200"/>
              <a:buFont typeface="Noto Sans Symbols"/>
              <a:buNone/>
            </a:pPr>
            <a:r>
              <a:t/>
            </a:r>
            <a:endParaRPr b="0" i="0" sz="2000" u="none" cap="none" strike="noStrik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A Metasearch can streamline your search.</a:t>
            </a:r>
            <a:endParaRPr/>
          </a:p>
          <a:p>
            <a:pPr indent="-228600" lvl="2" marL="1143000" marR="0" rtl="0" algn="l">
              <a:lnSpc>
                <a:spcPct val="100000"/>
              </a:lnSpc>
              <a:spcBef>
                <a:spcPts val="420"/>
              </a:spcBef>
              <a:spcAft>
                <a:spcPts val="0"/>
              </a:spcAft>
              <a:buClr>
                <a:schemeClr val="dk1"/>
              </a:buClr>
              <a:buSzPts val="2100"/>
              <a:buFont typeface="Noto Sans Symbols"/>
              <a:buChar char="▪"/>
            </a:pPr>
            <a:r>
              <a:rPr b="0" i="0" lang="en-US" sz="2100" u="none" cap="none" strike="noStrike">
                <a:solidFill>
                  <a:schemeClr val="dk1"/>
                </a:solidFill>
                <a:latin typeface="Arial"/>
                <a:ea typeface="Arial"/>
                <a:cs typeface="Arial"/>
                <a:sym typeface="Arial"/>
              </a:rPr>
              <a:t>A Metasearch has the ability to search several search engines. </a:t>
            </a:r>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Tree>
  </p:cSld>
  <p:clrMapOvr>
    <a:masterClrMapping/>
  </p:clrMapOvr>
  <p:transition spd="med">
    <p:checke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9"/>
          <p:cNvSpPr txBox="1"/>
          <p:nvPr>
            <p:ph type="title"/>
          </p:nvPr>
        </p:nvSpPr>
        <p:spPr>
          <a:xfrm>
            <a:off x="2514600" y="228600"/>
            <a:ext cx="6324600" cy="5334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Wading Through the Web</a:t>
            </a:r>
            <a:endParaRPr/>
          </a:p>
        </p:txBody>
      </p:sp>
      <p:sp>
        <p:nvSpPr>
          <p:cNvPr id="148" name="Google Shape;148;p9"/>
          <p:cNvSpPr/>
          <p:nvPr/>
        </p:nvSpPr>
        <p:spPr>
          <a:xfrm>
            <a:off x="5638800" y="838200"/>
            <a:ext cx="3276600" cy="457200"/>
          </a:xfrm>
          <a:prstGeom prst="roundRect">
            <a:avLst>
              <a:gd fmla="val 4114" name="adj"/>
            </a:avLst>
          </a:prstGeom>
          <a:gradFill>
            <a:gsLst>
              <a:gs pos="0">
                <a:srgbClr val="15325C"/>
              </a:gs>
              <a:gs pos="50000">
                <a:schemeClr val="accent1"/>
              </a:gs>
              <a:gs pos="100000">
                <a:srgbClr val="15325C"/>
              </a:gs>
            </a:gsLst>
            <a:lin ang="5400000" scaled="0"/>
          </a:gradFill>
          <a:ln cap="flat" cmpd="sng" w="28575">
            <a:solidFill>
              <a:schemeClr val="lt1"/>
            </a:solidFill>
            <a:prstDash val="solid"/>
            <a:miter lim="800000"/>
            <a:headEnd len="sm" w="sm" type="none"/>
            <a:tailEnd len="sm" w="sm" type="none"/>
          </a:ln>
          <a:effectLst>
            <a:outerShdw blurRad="63500" dir="2700000" dist="107763">
              <a:schemeClr val="lt2">
                <a:alpha val="49803"/>
              </a:scheme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400"/>
              <a:buFont typeface="Arial"/>
              <a:buNone/>
            </a:pPr>
            <a:r>
              <a:rPr b="0" i="0" lang="en-US" sz="1400" u="none">
                <a:solidFill>
                  <a:schemeClr val="lt1"/>
                </a:solidFill>
                <a:latin typeface="Arial"/>
                <a:ea typeface="Arial"/>
                <a:cs typeface="Arial"/>
                <a:sym typeface="Arial"/>
              </a:rPr>
              <a:t> </a:t>
            </a:r>
            <a:r>
              <a:rPr b="1" i="0" lang="en-US" sz="1400" u="none">
                <a:solidFill>
                  <a:schemeClr val="lt1"/>
                </a:solidFill>
                <a:latin typeface="Arial"/>
                <a:ea typeface="Arial"/>
                <a:cs typeface="Arial"/>
                <a:sym typeface="Arial"/>
              </a:rPr>
              <a:t>Different Types of Search Engines</a:t>
            </a:r>
            <a:endParaRPr/>
          </a:p>
        </p:txBody>
      </p:sp>
      <p:sp>
        <p:nvSpPr>
          <p:cNvPr id="149" name="Google Shape;149;p9"/>
          <p:cNvSpPr txBox="1"/>
          <p:nvPr/>
        </p:nvSpPr>
        <p:spPr>
          <a:xfrm>
            <a:off x="1447800" y="1295400"/>
            <a:ext cx="6096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50" name="Google Shape;150;p9"/>
          <p:cNvSpPr txBox="1"/>
          <p:nvPr/>
        </p:nvSpPr>
        <p:spPr>
          <a:xfrm>
            <a:off x="990600" y="1524000"/>
            <a:ext cx="6781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sp>
        <p:nvSpPr>
          <p:cNvPr id="151" name="Google Shape;151;p9"/>
          <p:cNvSpPr txBox="1"/>
          <p:nvPr>
            <p:ph idx="4294967295" type="body"/>
          </p:nvPr>
        </p:nvSpPr>
        <p:spPr>
          <a:xfrm>
            <a:off x="381000" y="1447800"/>
            <a:ext cx="87630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Noto Sans Symbols"/>
              <a:buNone/>
            </a:pPr>
            <a:r>
              <a:t/>
            </a:r>
            <a:endParaRPr b="0" i="0" sz="2800" u="non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Char char="🞇"/>
            </a:pPr>
            <a:r>
              <a:rPr b="0" i="0" lang="en-US" sz="2500" u="none" cap="none" strike="noStrike">
                <a:solidFill>
                  <a:schemeClr val="dk1"/>
                </a:solidFill>
                <a:latin typeface="Arial"/>
                <a:ea typeface="Arial"/>
                <a:cs typeface="Arial"/>
                <a:sym typeface="Arial"/>
              </a:rPr>
              <a:t>Let’s try using a metasearch engine to search information on “Vasco da Gama”</a:t>
            </a:r>
            <a:endParaRPr/>
          </a:p>
          <a:p>
            <a:pPr indent="-285750" lvl="1" marL="742950" marR="0" rtl="0" algn="l">
              <a:lnSpc>
                <a:spcPct val="100000"/>
              </a:lnSpc>
              <a:spcBef>
                <a:spcPts val="500"/>
              </a:spcBef>
              <a:spcAft>
                <a:spcPts val="0"/>
              </a:spcAft>
              <a:buClr>
                <a:schemeClr val="dk1"/>
              </a:buClr>
              <a:buSzPts val="1250"/>
              <a:buFont typeface="Noto Sans Symbols"/>
              <a:buChar char="🞇"/>
            </a:pPr>
            <a:r>
              <a:rPr b="0" i="1" lang="en-US" sz="2500" u="none" cap="none" strike="noStrike">
                <a:solidFill>
                  <a:schemeClr val="dk1"/>
                </a:solidFill>
                <a:latin typeface="Arial"/>
                <a:ea typeface="Arial"/>
                <a:cs typeface="Arial"/>
                <a:sym typeface="Arial"/>
              </a:rPr>
              <a:t>MetaCrawler is one of the oldest meta searches available. It searches Google, Yahoo! and Yandex amongst others. </a:t>
            </a:r>
            <a:endParaRPr b="0" i="0" sz="2500" u="none" cap="none" strike="noStrike">
              <a:solidFill>
                <a:schemeClr val="dk1"/>
              </a:solidFill>
              <a:latin typeface="Arial"/>
              <a:ea typeface="Arial"/>
              <a:cs typeface="Arial"/>
              <a:sym typeface="Arial"/>
            </a:endParaRPr>
          </a:p>
          <a:p>
            <a:pPr indent="-285750" lvl="1" marL="742950" marR="0" rtl="0" algn="l">
              <a:lnSpc>
                <a:spcPct val="100000"/>
              </a:lnSpc>
              <a:spcBef>
                <a:spcPts val="500"/>
              </a:spcBef>
              <a:spcAft>
                <a:spcPts val="0"/>
              </a:spcAft>
              <a:buClr>
                <a:schemeClr val="dk1"/>
              </a:buClr>
              <a:buSzPts val="1250"/>
              <a:buFont typeface="Noto Sans Symbols"/>
              <a:buNone/>
            </a:pPr>
            <a:r>
              <a:t/>
            </a:r>
            <a:endParaRPr b="0" i="0" sz="2500" u="none" cap="none" strike="noStrike">
              <a:solidFill>
                <a:schemeClr val="dk1"/>
              </a:solidFill>
              <a:latin typeface="Arial"/>
              <a:ea typeface="Arial"/>
              <a:cs typeface="Arial"/>
              <a:sym typeface="Arial"/>
            </a:endParaRPr>
          </a:p>
          <a:p>
            <a:pPr indent="-228600" lvl="2" marL="1143000" marR="0" rtl="0" algn="l">
              <a:lnSpc>
                <a:spcPct val="100000"/>
              </a:lnSpc>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Noto Sans Symbols"/>
              <a:buNone/>
            </a:pPr>
            <a:r>
              <a:t/>
            </a:r>
            <a:endParaRPr b="0" i="0" sz="2100" u="none" cap="none" strike="noStrike">
              <a:solidFill>
                <a:schemeClr val="dk1"/>
              </a:solidFill>
              <a:latin typeface="Arial"/>
              <a:ea typeface="Arial"/>
              <a:cs typeface="Arial"/>
              <a:sym typeface="Arial"/>
            </a:endParaRPr>
          </a:p>
        </p:txBody>
      </p:sp>
      <p:sp>
        <p:nvSpPr>
          <p:cNvPr id="152" name="Google Shape;152;p9"/>
          <p:cNvSpPr txBox="1"/>
          <p:nvPr/>
        </p:nvSpPr>
        <p:spPr>
          <a:xfrm>
            <a:off x="609600" y="4191000"/>
            <a:ext cx="6781800" cy="1477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4. TRY IT: Go to </a:t>
            </a:r>
            <a:r>
              <a:rPr b="1" i="1" lang="en-US" sz="1800" u="sng">
                <a:solidFill>
                  <a:srgbClr val="000000"/>
                </a:solidFill>
                <a:latin typeface="Arial"/>
                <a:ea typeface="Arial"/>
                <a:cs typeface="Arial"/>
                <a:sym typeface="Arial"/>
                <a:hlinkClick r:id="rId3">
                  <a:extLst>
                    <a:ext uri="{A12FA001-AC4F-418D-AE19-62706E023703}">
                      <ahyp:hlinkClr val="tx"/>
                    </a:ext>
                  </a:extLst>
                </a:hlinkClick>
              </a:rPr>
              <a:t>www.metacrawler.com</a:t>
            </a:r>
            <a:r>
              <a:rPr b="1" i="1" lang="en-US" sz="1800" u="none">
                <a:solidFill>
                  <a:srgbClr val="000000"/>
                </a:solidFill>
                <a:latin typeface="Arial"/>
                <a:ea typeface="Arial"/>
                <a:cs typeface="Arial"/>
                <a:sym typeface="Arial"/>
              </a:rPr>
              <a:t> and type in “Vasco da Gama”</a:t>
            </a:r>
            <a:endParaRPr/>
          </a:p>
          <a:p>
            <a:pPr indent="0" lvl="0" marL="0" marR="0" rtl="0" algn="l">
              <a:lnSpc>
                <a:spcPct val="100000"/>
              </a:lnSpc>
              <a:spcBef>
                <a:spcPts val="900"/>
              </a:spcBef>
              <a:spcAft>
                <a:spcPts val="0"/>
              </a:spcAft>
              <a:buClr>
                <a:srgbClr val="000000"/>
              </a:buClr>
              <a:buSzPts val="1800"/>
              <a:buFont typeface="Arial"/>
              <a:buNone/>
            </a:pPr>
            <a:r>
              <a:rPr b="1" i="1" lang="en-US" sz="1800" u="none">
                <a:solidFill>
                  <a:srgbClr val="000000"/>
                </a:solidFill>
                <a:latin typeface="Arial"/>
                <a:ea typeface="Arial"/>
                <a:cs typeface="Arial"/>
                <a:sym typeface="Arial"/>
              </a:rPr>
              <a:t>How might this metasearch be useful?</a:t>
            </a:r>
            <a:endParaRPr/>
          </a:p>
          <a:p>
            <a:pPr indent="0" lvl="0" marL="0" marR="0" rtl="0" algn="l">
              <a:lnSpc>
                <a:spcPct val="100000"/>
              </a:lnSpc>
              <a:spcBef>
                <a:spcPts val="0"/>
              </a:spcBef>
              <a:spcAft>
                <a:spcPts val="0"/>
              </a:spcAft>
              <a:buNone/>
            </a:pPr>
            <a:r>
              <a:t/>
            </a:r>
            <a:endParaRPr b="1" i="1" sz="1800" u="non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2"/>
                                        </p:tgtEl>
                                        <p:attrNameLst>
                                          <p:attrName>style.visibility</p:attrName>
                                        </p:attrNameLst>
                                      </p:cBhvr>
                                      <p:to>
                                        <p:strVal val="visible"/>
                                      </p:to>
                                    </p:set>
                                    <p:anim calcmode="lin" valueType="num">
                                      <p:cBhvr additive="base">
                                        <p:cTn dur="1000"/>
                                        <p:tgtEl>
                                          <p:spTgt spid="15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ample presentation slides">
  <a:themeElements>
    <a:clrScheme name="Sample presentation slides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ample presentation slides">
  <a:themeElements>
    <a:clrScheme name="Sample presentation slides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2006-04-20T23:46:02Z</dcterms:created>
  <dc:creator>shannydaw</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TemplateID">
    <vt:lpstr>TC011812381033</vt:lpstr>
  </property>
</Properties>
</file>