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embeddedFontLst>
    <p:embeddedFont>
      <p:font typeface="Century Schoolbook" panose="02040604050505020304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g"/><Relationship Id="rId5" Type="http://schemas.openxmlformats.org/officeDocument/2006/relationships/image" Target="../media/image76.jpg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g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g"/><Relationship Id="rId5" Type="http://schemas.openxmlformats.org/officeDocument/2006/relationships/image" Target="../media/image84.jpg"/><Relationship Id="rId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entury Schoolbook"/>
              <a:buNone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Where can I use this language?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609600" y="25908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Spanish Speaking Countries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Paraguay</a:t>
            </a:r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Asuncion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Char char="•"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Rich Guarani Indian culture.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Char char="•"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94% of the population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speaks Guarani. Only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75% speak Spanish.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88" name="Google Shape;188;p22" descr="Flag of Paragu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609600"/>
            <a:ext cx="762000" cy="4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 descr="Flag of Paragu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609600"/>
            <a:ext cx="762000" cy="4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 descr="Map of Paragu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3276600"/>
            <a:ext cx="3133725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 descr="A young Guaraní girl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4700" y="304800"/>
            <a:ext cx="1714500" cy="26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Argentina</a:t>
            </a:r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Buenos Aires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Origin of the Tango.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Famous Argentines: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Evita &amp; Che Guevara</a:t>
            </a:r>
            <a:endParaRPr/>
          </a:p>
        </p:txBody>
      </p:sp>
      <p:pic>
        <p:nvPicPr>
          <p:cNvPr id="198" name="Google Shape;198;p23" descr="Flag of Argenti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609600"/>
            <a:ext cx="990600" cy="53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 descr="Flag of Argenti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609600"/>
            <a:ext cx="990600" cy="53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 descr="Map of Argenti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00" y="1828800"/>
            <a:ext cx="2225675" cy="481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 descr="Tango Show in Buenos Air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600" y="1905000"/>
            <a:ext cx="1408112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 descr="Image:Che por Jim Fitzpatrick.sv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8200" y="4267200"/>
            <a:ext cx="1144587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 descr="215px-Evitaoriginalcastrecord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57400" y="4648200"/>
            <a:ext cx="1447800" cy="14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Venezuela</a:t>
            </a: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Caracas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Home of great S.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American liberator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Simon Bolivar.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Many famous baseball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players: Ozzie Guillen,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Andres Galaraga, and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H.O.F. Luis Aparicio</a:t>
            </a:r>
            <a:endParaRPr/>
          </a:p>
        </p:txBody>
      </p:sp>
      <p:pic>
        <p:nvPicPr>
          <p:cNvPr id="210" name="Google Shape;210;p24" descr="Flag of Venezue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533400"/>
            <a:ext cx="762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 descr="Flag of Venezue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533400"/>
            <a:ext cx="762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 descr="Map of Venezue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0087" y="1981200"/>
            <a:ext cx="3135312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4" descr="Ozzie Guillé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5410200"/>
            <a:ext cx="1905000" cy="1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 descr="Andrés Galarrag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4600" y="5334000"/>
            <a:ext cx="1447800" cy="133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 descr="plaque_11029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14800" y="4638675"/>
            <a:ext cx="1446212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 descr="Simón Bolíva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10000" y="1752600"/>
            <a:ext cx="1071562" cy="177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Uruguay</a:t>
            </a:r>
            <a:endParaRPr/>
          </a:p>
        </p:txBody>
      </p:sp>
      <p:sp>
        <p:nvSpPr>
          <p:cNvPr id="222" name="Google Shape;222;p25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Montevideo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Char char="•"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Very modern and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developed country.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Char char="•"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Esteban Batista: First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Uruguayan NBA player.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23" name="Google Shape;223;p25" descr="Flag of Urugu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557212"/>
            <a:ext cx="762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 descr="Flag of Urugu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533400"/>
            <a:ext cx="762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 descr="Map of Urugu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2209800"/>
            <a:ext cx="3133725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5" descr="act_esteban_batis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0" y="4953000"/>
            <a:ext cx="1905000" cy="169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>
            <a:spLocks noGrp="1"/>
          </p:cNvSpPr>
          <p:nvPr>
            <p:ph type="body" idx="1"/>
          </p:nvPr>
        </p:nvSpPr>
        <p:spPr>
          <a:xfrm>
            <a:off x="381000" y="228600"/>
            <a:ext cx="2971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Central America</a:t>
            </a:r>
            <a:endParaRPr/>
          </a:p>
        </p:txBody>
      </p:sp>
      <p:pic>
        <p:nvPicPr>
          <p:cNvPr id="232" name="Google Shape;232;p26" descr="central america carribean"/>
          <p:cNvPicPr preferRelativeResize="0"/>
          <p:nvPr/>
        </p:nvPicPr>
        <p:blipFill rotWithShape="1">
          <a:blip r:embed="rId3">
            <a:alphaModFix/>
          </a:blip>
          <a:srcRect l="6250" t="23138" r="22914" b="19214"/>
          <a:stretch/>
        </p:blipFill>
        <p:spPr>
          <a:xfrm>
            <a:off x="1752600" y="1828800"/>
            <a:ext cx="5562600" cy="368141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 txBox="1"/>
          <p:nvPr/>
        </p:nvSpPr>
        <p:spPr>
          <a:xfrm>
            <a:off x="5867400" y="228600"/>
            <a:ext cx="2971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Caribbean</a:t>
            </a:r>
            <a:endParaRPr/>
          </a:p>
        </p:txBody>
      </p:sp>
      <p:sp>
        <p:nvSpPr>
          <p:cNvPr id="234" name="Google Shape;234;p26"/>
          <p:cNvSpPr txBox="1"/>
          <p:nvPr/>
        </p:nvSpPr>
        <p:spPr>
          <a:xfrm>
            <a:off x="76200" y="25908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entury Schoolbook"/>
              <a:buNone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11. Guatemala</a:t>
            </a:r>
            <a:endParaRPr/>
          </a:p>
        </p:txBody>
      </p:sp>
      <p:sp>
        <p:nvSpPr>
          <p:cNvPr id="235" name="Google Shape;235;p26"/>
          <p:cNvSpPr txBox="1"/>
          <p:nvPr/>
        </p:nvSpPr>
        <p:spPr>
          <a:xfrm>
            <a:off x="76200" y="3048000"/>
            <a:ext cx="137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entury Schoolbook"/>
              <a:buNone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12. Belize</a:t>
            </a:r>
            <a:endParaRPr/>
          </a:p>
        </p:txBody>
      </p:sp>
      <p:sp>
        <p:nvSpPr>
          <p:cNvPr id="236" name="Google Shape;236;p26"/>
          <p:cNvSpPr txBox="1"/>
          <p:nvPr/>
        </p:nvSpPr>
        <p:spPr>
          <a:xfrm>
            <a:off x="76200" y="36576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entury Schoolbook"/>
              <a:buNone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13. El Salvador</a:t>
            </a:r>
            <a:endParaRPr/>
          </a:p>
        </p:txBody>
      </p:sp>
      <p:sp>
        <p:nvSpPr>
          <p:cNvPr id="237" name="Google Shape;237;p26"/>
          <p:cNvSpPr txBox="1"/>
          <p:nvPr/>
        </p:nvSpPr>
        <p:spPr>
          <a:xfrm>
            <a:off x="76200" y="4114800"/>
            <a:ext cx="1600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entury Schoolbook"/>
              <a:buNone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14. Honduras</a:t>
            </a:r>
            <a:endParaRPr/>
          </a:p>
        </p:txBody>
      </p:sp>
      <p:sp>
        <p:nvSpPr>
          <p:cNvPr id="238" name="Google Shape;238;p26"/>
          <p:cNvSpPr txBox="1"/>
          <p:nvPr/>
        </p:nvSpPr>
        <p:spPr>
          <a:xfrm>
            <a:off x="76200" y="4648200"/>
            <a:ext cx="1676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entury Schoolbook"/>
              <a:buNone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15. Nicaragua</a:t>
            </a:r>
            <a:endParaRPr/>
          </a:p>
        </p:txBody>
      </p:sp>
      <p:sp>
        <p:nvSpPr>
          <p:cNvPr id="239" name="Google Shape;239;p26"/>
          <p:cNvSpPr txBox="1"/>
          <p:nvPr/>
        </p:nvSpPr>
        <p:spPr>
          <a:xfrm>
            <a:off x="76200" y="5181600"/>
            <a:ext cx="1752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entury Schoolbook"/>
              <a:buNone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16. Costa Rica</a:t>
            </a:r>
            <a:endParaRPr/>
          </a:p>
        </p:txBody>
      </p:sp>
      <p:sp>
        <p:nvSpPr>
          <p:cNvPr id="240" name="Google Shape;240;p26"/>
          <p:cNvSpPr txBox="1"/>
          <p:nvPr/>
        </p:nvSpPr>
        <p:spPr>
          <a:xfrm>
            <a:off x="76200" y="56388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entury Schoolbook"/>
              <a:buNone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17. Panama</a:t>
            </a:r>
            <a:endParaRPr/>
          </a:p>
        </p:txBody>
      </p:sp>
      <p:sp>
        <p:nvSpPr>
          <p:cNvPr id="241" name="Google Shape;241;p26"/>
          <p:cNvSpPr txBox="1"/>
          <p:nvPr/>
        </p:nvSpPr>
        <p:spPr>
          <a:xfrm>
            <a:off x="7467600" y="19050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entury Schoolbook"/>
              <a:buNone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18. Cuba</a:t>
            </a:r>
            <a:endParaRPr/>
          </a:p>
        </p:txBody>
      </p:sp>
      <p:sp>
        <p:nvSpPr>
          <p:cNvPr id="242" name="Google Shape;242;p26"/>
          <p:cNvSpPr txBox="1"/>
          <p:nvPr/>
        </p:nvSpPr>
        <p:spPr>
          <a:xfrm>
            <a:off x="7315200" y="25146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entury Schoolbook"/>
              <a:buNone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19. Dominican Republic</a:t>
            </a:r>
            <a:endParaRPr/>
          </a:p>
        </p:txBody>
      </p:sp>
      <p:sp>
        <p:nvSpPr>
          <p:cNvPr id="243" name="Google Shape;243;p26"/>
          <p:cNvSpPr txBox="1"/>
          <p:nvPr/>
        </p:nvSpPr>
        <p:spPr>
          <a:xfrm>
            <a:off x="7315200" y="32766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entury Schoolbook"/>
              <a:buNone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20. Puerto Rico</a:t>
            </a:r>
            <a:endParaRPr/>
          </a:p>
        </p:txBody>
      </p:sp>
      <p:cxnSp>
        <p:nvCxnSpPr>
          <p:cNvPr id="244" name="Google Shape;244;p26"/>
          <p:cNvCxnSpPr/>
          <p:nvPr/>
        </p:nvCxnSpPr>
        <p:spPr>
          <a:xfrm>
            <a:off x="1676400" y="2819400"/>
            <a:ext cx="533400" cy="4572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245" name="Google Shape;245;p26"/>
          <p:cNvCxnSpPr/>
          <p:nvPr/>
        </p:nvCxnSpPr>
        <p:spPr>
          <a:xfrm>
            <a:off x="1219200" y="3200400"/>
            <a:ext cx="1295400" cy="1524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246" name="Google Shape;246;p26"/>
          <p:cNvCxnSpPr/>
          <p:nvPr/>
        </p:nvCxnSpPr>
        <p:spPr>
          <a:xfrm rot="10800000" flipH="1">
            <a:off x="1676400" y="5029200"/>
            <a:ext cx="1752600" cy="3048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247" name="Google Shape;247;p26"/>
          <p:cNvCxnSpPr/>
          <p:nvPr/>
        </p:nvCxnSpPr>
        <p:spPr>
          <a:xfrm rot="10800000" flipH="1">
            <a:off x="1600200" y="4419600"/>
            <a:ext cx="1447800" cy="3810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248" name="Google Shape;248;p26"/>
          <p:cNvCxnSpPr/>
          <p:nvPr/>
        </p:nvCxnSpPr>
        <p:spPr>
          <a:xfrm rot="10800000" flipH="1">
            <a:off x="1600200" y="3962400"/>
            <a:ext cx="1066800" cy="3048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249" name="Google Shape;249;p26"/>
          <p:cNvCxnSpPr/>
          <p:nvPr/>
        </p:nvCxnSpPr>
        <p:spPr>
          <a:xfrm>
            <a:off x="1752600" y="3886200"/>
            <a:ext cx="609600" cy="762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250" name="Google Shape;250;p26"/>
          <p:cNvCxnSpPr/>
          <p:nvPr/>
        </p:nvCxnSpPr>
        <p:spPr>
          <a:xfrm rot="10800000" flipH="1">
            <a:off x="1447800" y="5257800"/>
            <a:ext cx="2590800" cy="5334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251" name="Google Shape;251;p26"/>
          <p:cNvCxnSpPr/>
          <p:nvPr/>
        </p:nvCxnSpPr>
        <p:spPr>
          <a:xfrm flipH="1">
            <a:off x="4800600" y="2057400"/>
            <a:ext cx="2743200" cy="3048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252" name="Google Shape;252;p26"/>
          <p:cNvCxnSpPr/>
          <p:nvPr/>
        </p:nvCxnSpPr>
        <p:spPr>
          <a:xfrm flipH="1">
            <a:off x="6400800" y="2819400"/>
            <a:ext cx="990600" cy="1524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253" name="Google Shape;253;p26"/>
          <p:cNvCxnSpPr/>
          <p:nvPr/>
        </p:nvCxnSpPr>
        <p:spPr>
          <a:xfrm rot="10800000">
            <a:off x="7162800" y="3200400"/>
            <a:ext cx="228600" cy="2286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Guatemala</a:t>
            </a:r>
            <a:endParaRPr/>
          </a:p>
        </p:txBody>
      </p:sp>
      <p:sp>
        <p:nvSpPr>
          <p:cNvPr id="259" name="Google Shape;259;p27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Guatemala City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Tikal: ancient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Mayan ruins.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Rigoberta Menchu: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Nobel Peace Prize 1992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60" name="Google Shape;260;p27" descr="Flag of Guatema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533400"/>
            <a:ext cx="914400" cy="59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7" descr="Flag of Guatema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533400"/>
            <a:ext cx="914400" cy="59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7" descr="Map of Guatema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2971800"/>
            <a:ext cx="3133725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7" descr="250px-Rigoberta_Menchu_Tu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5000" y="5029200"/>
            <a:ext cx="99060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7" descr="Tikal Temples I, II and II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6600" y="1676400"/>
            <a:ext cx="18288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Belize</a:t>
            </a:r>
            <a:endParaRPr/>
          </a:p>
        </p:txBody>
      </p:sp>
      <p:sp>
        <p:nvSpPr>
          <p:cNvPr id="270" name="Google Shape;270;p2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Belmopan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Char char="•"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English is the </a:t>
            </a: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official</a:t>
            </a: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language. More people speak Spanish.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Char char="•"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Former British Colony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now a British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Commonwealth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28" descr="Flag of Beliz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609600"/>
            <a:ext cx="762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8" descr="Flag of Beliz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619125"/>
            <a:ext cx="762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8" descr="Map of Beliz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5350" y="3657600"/>
            <a:ext cx="2787650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El Salvador</a:t>
            </a:r>
            <a:endParaRPr/>
          </a:p>
        </p:txBody>
      </p:sp>
      <p:sp>
        <p:nvSpPr>
          <p:cNvPr id="279" name="Google Shape;279;p2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San Salvador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Char char="•"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Martyred civil-rights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activist Archbishop Oscar Romero.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Char char="•"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Name means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Savior</a:t>
            </a: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29" descr="Flag of El Salv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533400"/>
            <a:ext cx="83820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9" descr="Flag of El Salv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533400"/>
            <a:ext cx="83820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9" descr="Oscar_Romer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0" y="762000"/>
            <a:ext cx="1343025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9" descr="Map of El Salvado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3412" y="3505200"/>
            <a:ext cx="2973387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Honduras</a:t>
            </a:r>
            <a:endParaRPr/>
          </a:p>
        </p:txBody>
      </p:sp>
      <p:sp>
        <p:nvSpPr>
          <p:cNvPr id="289" name="Google Shape;289;p30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Tegucigalpa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Char char="•"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Famous Honduran Americans: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- Carlos Mencia (born in Honduras).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- David Archuleta (Honduran mom).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- America Ferrera (Honduran parents).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90" name="Google Shape;290;p30" descr="Flag of Hondur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533400"/>
            <a:ext cx="9144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0" descr="Flag of Hondur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533400"/>
            <a:ext cx="9144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0" descr="Map of Hondura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3657600"/>
            <a:ext cx="2840037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0" descr="MV5BMTYyMTQ1Mjc5N15BMl5BanBnXkFyZXN1bWU@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3657600"/>
            <a:ext cx="141922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0" descr="David Archuleta!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00200" y="4343400"/>
            <a:ext cx="207327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0" descr="250px-AmericaFerrera_UglyBett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81400" y="3657600"/>
            <a:ext cx="2152650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Nicaragua</a:t>
            </a:r>
            <a:endParaRPr/>
          </a:p>
        </p:txBody>
      </p:sp>
      <p:sp>
        <p:nvSpPr>
          <p:cNvPr id="301" name="Google Shape;301;p3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Managua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Famous author/poet Reuben Dario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Iran/Contra scandal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 U.S. linked to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funding Nicaragua</a:t>
            </a:r>
            <a:r>
              <a:rPr lang="en-US"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Sandanistas mid 1980</a:t>
            </a:r>
            <a:r>
              <a:rPr lang="en-US"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</a:t>
            </a:r>
            <a:endParaRPr/>
          </a:p>
        </p:txBody>
      </p:sp>
      <p:pic>
        <p:nvPicPr>
          <p:cNvPr id="302" name="Google Shape;302;p31" descr="Flag of Nicaragu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609600"/>
            <a:ext cx="838200" cy="52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1" descr="Flag of Nicaragu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609600"/>
            <a:ext cx="838200" cy="52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1" descr="Map of Nicaragu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3352800"/>
            <a:ext cx="3133725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1" descr="150px-Rub%C3%A9n_Dar%C3%A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7200" y="3124200"/>
            <a:ext cx="1428750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2286000" cy="8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entury Schoolbook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Europe</a:t>
            </a:r>
            <a:endParaRPr/>
          </a:p>
        </p:txBody>
      </p:sp>
      <p:pic>
        <p:nvPicPr>
          <p:cNvPr id="91" name="Google Shape;91;p14" descr="europe-ma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1066800"/>
            <a:ext cx="6400800" cy="51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381000" y="3581400"/>
            <a:ext cx="1295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entury Schoolbook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1. Spain</a:t>
            </a:r>
            <a:endParaRPr/>
          </a:p>
        </p:txBody>
      </p:sp>
      <p:cxnSp>
        <p:nvCxnSpPr>
          <p:cNvPr id="93" name="Google Shape;93;p14"/>
          <p:cNvCxnSpPr/>
          <p:nvPr/>
        </p:nvCxnSpPr>
        <p:spPr>
          <a:xfrm>
            <a:off x="1524000" y="3886200"/>
            <a:ext cx="1752600" cy="7620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Costa Rica</a:t>
            </a:r>
            <a:endParaRPr/>
          </a:p>
        </p:txBody>
      </p:sp>
      <p:sp>
        <p:nvSpPr>
          <p:cNvPr id="311" name="Google Shape;311;p3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San Jose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President Oscar Arias Sanchez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won Nobel Peace Prize in 1987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Beautiful rainforests and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Eco-tourism.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32" descr="Flag of Costa Ric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609600"/>
            <a:ext cx="762000" cy="47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2" descr="Flag of Costa Ric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609600"/>
            <a:ext cx="762000" cy="47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2" descr="Map of Costa Ric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3200400"/>
            <a:ext cx="3124200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2" descr="Óscar Aria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0" y="1143000"/>
            <a:ext cx="1495425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2" descr="Go to fullsize 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4600" y="4800600"/>
            <a:ext cx="2057400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Panama</a:t>
            </a:r>
            <a:endParaRPr/>
          </a:p>
        </p:txBody>
      </p:sp>
      <p:sp>
        <p:nvSpPr>
          <p:cNvPr id="322" name="Google Shape;322;p3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entury Schoolbook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Panama City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Panama Canal links Atlantic and Pacific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U.S. invaded in 1989 to capture Manuel Noriega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Baseball H.O.F. Rod Carew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23" name="Google Shape;323;p33" descr="Flag of Panamá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609600"/>
            <a:ext cx="762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3" descr="Flag of Panamá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609600"/>
            <a:ext cx="762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3" descr="Map of Panam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4295775"/>
            <a:ext cx="4572000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3" descr="plaque_1119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3200" y="4419600"/>
            <a:ext cx="13335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3" descr="Manuel Norieg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4191000"/>
            <a:ext cx="2143125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Cuba</a:t>
            </a:r>
            <a:endParaRPr/>
          </a:p>
        </p:txBody>
      </p:sp>
      <p:sp>
        <p:nvSpPr>
          <p:cNvPr id="333" name="Google Shape;333;p3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entury Schoolbook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Havana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World famous for their cigars.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Communist dictator Fidel Castro has been in power since 1959. Currently his brother Raul is the </a:t>
            </a:r>
            <a:r>
              <a:rPr lang="en-US"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official</a:t>
            </a:r>
            <a:r>
              <a:rPr lang="en-US"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head of state.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34" name="Google Shape;334;p34" descr="CUBA0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609600"/>
            <a:ext cx="9144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4" descr="CUBA0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609600"/>
            <a:ext cx="9144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4" descr="Map of Cub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5350" y="4514850"/>
            <a:ext cx="428625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4" descr="Go to fullsize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4600" y="1981200"/>
            <a:ext cx="1133475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4" descr="Go to fullsize 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648200"/>
            <a:ext cx="119697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4" descr="Go to fullsize 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38400" y="4695825"/>
            <a:ext cx="1676400" cy="142875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40" name="Google Shape;340;p34"/>
          <p:cNvSpPr txBox="1"/>
          <p:nvPr/>
        </p:nvSpPr>
        <p:spPr>
          <a:xfrm>
            <a:off x="914400" y="6248400"/>
            <a:ext cx="8382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Fidel</a:t>
            </a:r>
            <a:endParaRPr/>
          </a:p>
        </p:txBody>
      </p:sp>
      <p:sp>
        <p:nvSpPr>
          <p:cNvPr id="341" name="Google Shape;341;p34"/>
          <p:cNvSpPr txBox="1"/>
          <p:nvPr/>
        </p:nvSpPr>
        <p:spPr>
          <a:xfrm>
            <a:off x="2895600" y="6248400"/>
            <a:ext cx="8382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Raul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Dominican Republic</a:t>
            </a:r>
            <a:endParaRPr/>
          </a:p>
        </p:txBody>
      </p:sp>
      <p:sp>
        <p:nvSpPr>
          <p:cNvPr id="347" name="Google Shape;347;p35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entury Schoolbook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Santo Domingo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Baseball is most popular sport. Many MLB stars came from the Dominican Republic including: David (Big Papi) Ortiz, Sammy Sosa and Albert Pujols.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Island shares a border with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French speaking Haiti.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48" name="Google Shape;348;p35" descr="DORE0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533400"/>
            <a:ext cx="762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5" descr="DORE0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0" y="533400"/>
            <a:ext cx="762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5" descr="Map of Dominican Republi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0625" y="3733800"/>
            <a:ext cx="2698750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5" descr="200px-David_Ortiz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3600" y="3581400"/>
            <a:ext cx="1676400" cy="1651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52" name="Google Shape;352;p35" descr="Go to fullsize 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8200" y="3657600"/>
            <a:ext cx="1169987" cy="152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Puerto Rico</a:t>
            </a:r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entury Schoolbook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San Juan</a:t>
            </a:r>
            <a:endParaRPr/>
          </a:p>
          <a:p>
            <a:pPr marL="342900" marR="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Commonwealth of the United States. Puerto Ricans are granted U.S. citizenship.</a:t>
            </a:r>
            <a:endParaRPr/>
          </a:p>
          <a:p>
            <a:pPr marL="342900" marR="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One of the last Spanish colonies in the Americas. (1898)</a:t>
            </a:r>
            <a:endParaRPr/>
          </a:p>
          <a:p>
            <a:pPr marL="342900" marR="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Home of Ricky Martin (Livin</a:t>
            </a:r>
            <a:r>
              <a:rPr lang="en-US"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La Vida Loca)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59" name="Google Shape;359;p36" descr="PURC0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585787"/>
            <a:ext cx="762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6" descr="PURC0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542925"/>
            <a:ext cx="762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6" descr="Map of Puerto Ric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4892675"/>
            <a:ext cx="3600450" cy="182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6" descr="Ricky Martin cov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1200" y="4876800"/>
            <a:ext cx="1752600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2743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North America</a:t>
            </a:r>
            <a:endParaRPr/>
          </a:p>
        </p:txBody>
      </p:sp>
      <p:pic>
        <p:nvPicPr>
          <p:cNvPr id="368" name="Google Shape;368;p37" descr="North_America"/>
          <p:cNvPicPr preferRelativeResize="0"/>
          <p:nvPr/>
        </p:nvPicPr>
        <p:blipFill rotWithShape="1">
          <a:blip r:embed="rId3">
            <a:alphaModFix/>
          </a:blip>
          <a:srcRect l="23224" t="44827" r="17935" b="12642"/>
          <a:stretch/>
        </p:blipFill>
        <p:spPr>
          <a:xfrm>
            <a:off x="1600200" y="1336675"/>
            <a:ext cx="4495800" cy="43783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7"/>
          <p:cNvSpPr txBox="1"/>
          <p:nvPr/>
        </p:nvSpPr>
        <p:spPr>
          <a:xfrm>
            <a:off x="152400" y="4495800"/>
            <a:ext cx="1371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entury Schoolbook"/>
              <a:buNone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21. Mexico</a:t>
            </a:r>
            <a:endParaRPr/>
          </a:p>
        </p:txBody>
      </p:sp>
      <p:cxnSp>
        <p:nvCxnSpPr>
          <p:cNvPr id="370" name="Google Shape;370;p37"/>
          <p:cNvCxnSpPr/>
          <p:nvPr/>
        </p:nvCxnSpPr>
        <p:spPr>
          <a:xfrm>
            <a:off x="1447800" y="4800600"/>
            <a:ext cx="1828800" cy="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371" name="Google Shape;371;p37"/>
          <p:cNvSpPr/>
          <p:nvPr/>
        </p:nvSpPr>
        <p:spPr>
          <a:xfrm>
            <a:off x="914400" y="3505200"/>
            <a:ext cx="1143000" cy="1143000"/>
          </a:xfrm>
          <a:prstGeom prst="wedgeEllipseCallout">
            <a:avLst>
              <a:gd name="adj1" fmla="val 58110"/>
              <a:gd name="adj2" fmla="val 249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entury Schoolbook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You Are Here</a:t>
            </a:r>
            <a:endParaRPr/>
          </a:p>
        </p:txBody>
      </p:sp>
      <p:sp>
        <p:nvSpPr>
          <p:cNvPr id="372" name="Google Shape;372;p37"/>
          <p:cNvSpPr txBox="1"/>
          <p:nvPr/>
        </p:nvSpPr>
        <p:spPr>
          <a:xfrm>
            <a:off x="6400800" y="1219200"/>
            <a:ext cx="2743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entury Schoolbook"/>
              <a:buNone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22. The United States ??</a:t>
            </a:r>
            <a:endParaRPr/>
          </a:p>
        </p:txBody>
      </p:sp>
      <p:sp>
        <p:nvSpPr>
          <p:cNvPr id="373" name="Google Shape;373;p37"/>
          <p:cNvSpPr txBox="1"/>
          <p:nvPr/>
        </p:nvSpPr>
        <p:spPr>
          <a:xfrm>
            <a:off x="6400800" y="1752600"/>
            <a:ext cx="274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7"/>
          <p:cNvSpPr txBox="1"/>
          <p:nvPr/>
        </p:nvSpPr>
        <p:spPr>
          <a:xfrm>
            <a:off x="6842125" y="1789112"/>
            <a:ext cx="17684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7"/>
          <p:cNvSpPr txBox="1"/>
          <p:nvPr/>
        </p:nvSpPr>
        <p:spPr>
          <a:xfrm>
            <a:off x="6477000" y="1905000"/>
            <a:ext cx="2362200" cy="380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entury Schoolbook"/>
              <a:buNone/>
            </a:pPr>
            <a:r>
              <a:rPr lang="en-US" sz="1800" b="1" i="0" u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According to the 2000 census, there are 28,100,000 (that</a:t>
            </a:r>
            <a:r>
              <a:rPr lang="en-US" sz="18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-US" sz="1800" b="1" i="0" u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 28 </a:t>
            </a:r>
            <a:r>
              <a:rPr lang="en-US" sz="1800" b="1" i="0" u="sng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million</a:t>
            </a:r>
            <a:r>
              <a:rPr lang="en-US" sz="1800" b="1" i="0" u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!!!) Spanish speakers in the United States.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entury Schoolbook"/>
              <a:buNone/>
            </a:pPr>
            <a:r>
              <a:rPr lang="en-US" sz="1800" b="1" i="0" u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Recent data shows the U.S. as the </a:t>
            </a:r>
            <a:r>
              <a:rPr lang="en-US" sz="1800" b="1" i="0" u="sng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5</a:t>
            </a:r>
            <a:r>
              <a:rPr lang="en-US" sz="1800" b="1" i="0" u="sng" baseline="3000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</a:t>
            </a:r>
            <a:r>
              <a:rPr lang="en-US" sz="1800" b="1" i="0" u="sng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largest Spanish speaking country in the world.</a:t>
            </a:r>
            <a:endParaRPr/>
          </a:p>
        </p:txBody>
      </p:sp>
      <p:cxnSp>
        <p:nvCxnSpPr>
          <p:cNvPr id="376" name="Google Shape;376;p37"/>
          <p:cNvCxnSpPr/>
          <p:nvPr/>
        </p:nvCxnSpPr>
        <p:spPr>
          <a:xfrm flipH="1">
            <a:off x="4572000" y="1524000"/>
            <a:ext cx="1905000" cy="14478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Mexico</a:t>
            </a:r>
            <a:endParaRPr/>
          </a:p>
        </p:txBody>
      </p:sp>
      <p:sp>
        <p:nvSpPr>
          <p:cNvPr id="382" name="Google Shape;382;p38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entury Schoolbook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Mexico City</a:t>
            </a:r>
            <a:endParaRPr/>
          </a:p>
          <a:p>
            <a:pPr marL="342900" marR="0" lvl="0" indent="-1651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entury Schoolbook"/>
              <a:buChar char="•"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Mexican cuisine mixture of European and indigenous ingredients. Authentic Mexican food differs a bit from Taco Bell.</a:t>
            </a:r>
            <a:endParaRPr/>
          </a:p>
          <a:p>
            <a:pPr marL="342900" marR="0" lvl="0" indent="-1651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entury Schoolbook"/>
              <a:buChar char="•"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 of the Aztec Empire.</a:t>
            </a:r>
            <a:endParaRPr/>
          </a:p>
          <a:p>
            <a:pPr marL="342900" marR="0" lvl="0" indent="-1651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entury Schoolbook"/>
              <a:buChar char="•"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Traditional music: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entury Schoolbook"/>
              <a:buNone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Mariachi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83" name="Google Shape;383;p38" descr="Flag of Méxic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533400"/>
            <a:ext cx="91440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8" descr="Flag of Méxic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533400"/>
            <a:ext cx="91440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8" descr="Map of Mexic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4648200"/>
            <a:ext cx="3933825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8" descr="Enchiladas, a traditional Mexican dish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7600" y="838200"/>
            <a:ext cx="13716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8" descr="Archaeological sites of Chichén-Itzá, one of the New Seven Wonders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29400" y="3276600"/>
            <a:ext cx="17145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8" descr="Mariachi in Guadalajara, Jalisc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6000" y="5029200"/>
            <a:ext cx="23812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United States</a:t>
            </a:r>
            <a:endParaRPr/>
          </a:p>
        </p:txBody>
      </p:sp>
      <p:sp>
        <p:nvSpPr>
          <p:cNvPr id="394" name="Google Shape;394;p3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entury Schoolbook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Washington D.C.</a:t>
            </a:r>
            <a:endParaRPr sz="28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1651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entury Schoolbook"/>
              <a:buNone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Effects of Spanish on U.S.:</a:t>
            </a:r>
            <a:endParaRPr/>
          </a:p>
          <a:p>
            <a:pPr marL="342900" marR="0" lvl="0" indent="-1651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entury Schoolbook"/>
              <a:buChar char="•"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Spanish speakers: Largest growing people group in US.</a:t>
            </a:r>
            <a:endParaRPr/>
          </a:p>
          <a:p>
            <a:pPr marL="342900" marR="0" lvl="0" indent="-1651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entury Schoolbook"/>
              <a:buChar char="•"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Almost 100,000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entury Schoolbook"/>
              <a:buNone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speakers in Iowa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entury Schoolbook"/>
              <a:buNone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according to 2006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entury Schoolbook"/>
              <a:buNone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US Census Bureau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entury Schoolbook"/>
              <a:buNone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data.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95" name="Google Shape;395;p39" descr="Flag of United Stat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609600"/>
            <a:ext cx="9810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9" descr="Flag of United Stat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609600"/>
            <a:ext cx="9810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9" descr="Map of United Stat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4164012"/>
            <a:ext cx="4886325" cy="2493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0"/>
          <p:cNvSpPr txBox="1">
            <a:spLocks noGrp="1"/>
          </p:cNvSpPr>
          <p:nvPr>
            <p:ph type="ctrTitle"/>
          </p:nvPr>
        </p:nvSpPr>
        <p:spPr>
          <a:xfrm>
            <a:off x="609600" y="25908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So Why Are You Learning Spanish?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Spain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Madrid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Where Spanish language originated.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Thanks to Columbus,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was THE world power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of the 16</a:t>
            </a:r>
            <a:r>
              <a:rPr lang="en-US" sz="2400" b="1" i="0" u="none" strike="noStrike" cap="none" baseline="3000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</a:t>
            </a: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&amp; 17</a:t>
            </a:r>
            <a:r>
              <a:rPr lang="en-US" sz="2400" b="1" i="0" u="none" strike="noStrike" cap="none" baseline="3000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</a:t>
            </a: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centuries.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Antonio Banderas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00" name="Google Shape;100;p15" descr="SPAIN flag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609600"/>
            <a:ext cx="7620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SPAIN flag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609600"/>
            <a:ext cx="7620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Map of Spai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2971800"/>
            <a:ext cx="3133725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descr="Christopher Columbus taking possession of La Española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2800" y="3505200"/>
            <a:ext cx="1905000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 descr="220px-AntonioBandaresJune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2600" y="5410200"/>
            <a:ext cx="1676400" cy="12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 descr="south_america_pol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28600"/>
            <a:ext cx="4987925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2438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South America</a:t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7010400" y="1371600"/>
            <a:ext cx="1905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entury Schoolbook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9. Venezuela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7086600" y="4267200"/>
            <a:ext cx="1905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entury Schoolbook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10. Uruguay</a:t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228600" y="1752600"/>
            <a:ext cx="1905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entury Schoolbook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2. Columbia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228600" y="2362200"/>
            <a:ext cx="1905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entury Schoolbook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3. Ecuador</a:t>
            </a:r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228600" y="5791200"/>
            <a:ext cx="1905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entury Schoolbook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8. Argentina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228600" y="5105400"/>
            <a:ext cx="1905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entury Schoolbook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7. Paraguay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228600" y="4343400"/>
            <a:ext cx="1905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entury Schoolbook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6. Chile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228600" y="3657600"/>
            <a:ext cx="1905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entury Schoolbook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5. Bolivia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228600" y="3048000"/>
            <a:ext cx="1905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entury Schoolbook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4. Peru</a:t>
            </a:r>
            <a:endParaRPr/>
          </a:p>
        </p:txBody>
      </p:sp>
      <p:cxnSp>
        <p:nvCxnSpPr>
          <p:cNvPr id="120" name="Google Shape;120;p16"/>
          <p:cNvCxnSpPr/>
          <p:nvPr/>
        </p:nvCxnSpPr>
        <p:spPr>
          <a:xfrm rot="10800000" flipH="1">
            <a:off x="1981200" y="1447800"/>
            <a:ext cx="1295400" cy="5334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21" name="Google Shape;121;p16"/>
          <p:cNvCxnSpPr/>
          <p:nvPr/>
        </p:nvCxnSpPr>
        <p:spPr>
          <a:xfrm rot="10800000" flipH="1">
            <a:off x="1828800" y="1981200"/>
            <a:ext cx="1066800" cy="6096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22" name="Google Shape;122;p16"/>
          <p:cNvCxnSpPr/>
          <p:nvPr/>
        </p:nvCxnSpPr>
        <p:spPr>
          <a:xfrm rot="10800000" flipH="1">
            <a:off x="1371600" y="2667000"/>
            <a:ext cx="1752600" cy="6096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23" name="Google Shape;123;p16"/>
          <p:cNvCxnSpPr/>
          <p:nvPr/>
        </p:nvCxnSpPr>
        <p:spPr>
          <a:xfrm rot="10800000" flipH="1">
            <a:off x="2057400" y="4953000"/>
            <a:ext cx="2057400" cy="10668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24" name="Google Shape;124;p16"/>
          <p:cNvCxnSpPr/>
          <p:nvPr/>
        </p:nvCxnSpPr>
        <p:spPr>
          <a:xfrm rot="10800000" flipH="1">
            <a:off x="1905000" y="3733800"/>
            <a:ext cx="2743200" cy="16002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25" name="Google Shape;125;p16"/>
          <p:cNvCxnSpPr/>
          <p:nvPr/>
        </p:nvCxnSpPr>
        <p:spPr>
          <a:xfrm rot="10800000" flipH="1">
            <a:off x="1371600" y="4038600"/>
            <a:ext cx="2438400" cy="5334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26" name="Google Shape;126;p16"/>
          <p:cNvCxnSpPr/>
          <p:nvPr/>
        </p:nvCxnSpPr>
        <p:spPr>
          <a:xfrm rot="10800000" flipH="1">
            <a:off x="1600200" y="3200400"/>
            <a:ext cx="2438400" cy="6858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27" name="Google Shape;127;p16"/>
          <p:cNvCxnSpPr/>
          <p:nvPr/>
        </p:nvCxnSpPr>
        <p:spPr>
          <a:xfrm rot="10800000">
            <a:off x="4267200" y="1219200"/>
            <a:ext cx="2743200" cy="3810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28" name="Google Shape;128;p16"/>
          <p:cNvCxnSpPr/>
          <p:nvPr/>
        </p:nvCxnSpPr>
        <p:spPr>
          <a:xfrm flipH="1">
            <a:off x="5029200" y="4495800"/>
            <a:ext cx="2057400" cy="762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Columbia</a:t>
            </a: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Bogota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Char char="•"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Named after Christopher Columbus.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Char char="•"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Home of Shakira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&amp; Juanes.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35" name="Google Shape;135;p17" descr="COLOMBIA flag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558800"/>
            <a:ext cx="7620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COLOMBIA flag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609600"/>
            <a:ext cx="7620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 descr="Map of Colomb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2819400"/>
            <a:ext cx="3124200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 descr="Mi Sangre cov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0400" y="43434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343400"/>
            <a:ext cx="19812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Ecuador</a:t>
            </a:r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Quito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Char char="•"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Name means Equator, which passes through the country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Char char="•"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Country of the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Galapagos Islands.</a:t>
            </a:r>
            <a:endParaRPr/>
          </a:p>
        </p:txBody>
      </p:sp>
      <p:pic>
        <p:nvPicPr>
          <p:cNvPr id="146" name="Google Shape;146;p18" descr="Flag of Ecu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609600"/>
            <a:ext cx="7620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 descr="Flag of Ecu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609600"/>
            <a:ext cx="7620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 descr="Map of Ecuad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3124200"/>
            <a:ext cx="3124200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 descr="120px-6418_aquaimag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2600" y="5334000"/>
            <a:ext cx="1752600" cy="125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Peru</a:t>
            </a:r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Lima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 of the Inca Empire.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Home of the ruins at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Machu Picchu.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Setting for newest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Indiana Jones movie.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56" name="Google Shape;156;p19" descr="Flag of Perú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633412"/>
            <a:ext cx="685800" cy="47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 descr="Flag of Perú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609600"/>
            <a:ext cx="685800" cy="47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 descr="Map of Per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3429000"/>
            <a:ext cx="30353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 descr="300px-Peru_Machu_Picchu_Suns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3200" y="914400"/>
            <a:ext cx="17145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 descr="200px-Kingdomofthecrystalsku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8600" y="4572000"/>
            <a:ext cx="1363662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Bolivia</a:t>
            </a:r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La Paz*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Char char="•"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Named after S. American hero Simon Bolivar.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Char char="•"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Home of Lake Titicaca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and Lake Poopo.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None/>
            </a:pPr>
            <a:r>
              <a:rPr lang="en-US" sz="1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* Sucre is constitutional and judicial capital.</a:t>
            </a:r>
            <a:endParaRPr/>
          </a:p>
        </p:txBody>
      </p:sp>
      <p:pic>
        <p:nvPicPr>
          <p:cNvPr id="167" name="Google Shape;167;p20" descr="Flag of Boliv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609600"/>
            <a:ext cx="685800" cy="47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 descr="Flag of Boliv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609600"/>
            <a:ext cx="685800" cy="47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 descr="Map of Boliv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3352800"/>
            <a:ext cx="3052762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 descr="Festival time in Sucr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0400" y="228600"/>
            <a:ext cx="1638300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entury Schoolbook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Chile</a:t>
            </a:r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Schoolbook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Capital: Santiago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Easter Island off coast. 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Country of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Nobel Prize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poet Pablo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Schoolbook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Neruda.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77" name="Google Shape;177;p21" descr="Flag of Chi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609600"/>
            <a:ext cx="685800" cy="47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 descr="Flag of Chi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609600"/>
            <a:ext cx="685800" cy="47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 descr="Map of Chi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6837" y="914400"/>
            <a:ext cx="2620962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 descr="Easter Island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3400" y="2743200"/>
            <a:ext cx="15621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 descr="200px-Pablo_Nerud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38400" y="4114800"/>
            <a:ext cx="1668462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On-screen Show (4:3)</PresentationFormat>
  <Paragraphs>221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Century Schoolbook</vt:lpstr>
      <vt:lpstr>Arial</vt:lpstr>
      <vt:lpstr>Default Design</vt:lpstr>
      <vt:lpstr>Spanish Speaking Countries</vt:lpstr>
      <vt:lpstr>Europe</vt:lpstr>
      <vt:lpstr>Spain</vt:lpstr>
      <vt:lpstr>PowerPoint Presentation</vt:lpstr>
      <vt:lpstr>Columbia</vt:lpstr>
      <vt:lpstr>Ecuador</vt:lpstr>
      <vt:lpstr>Peru</vt:lpstr>
      <vt:lpstr>Bolivia</vt:lpstr>
      <vt:lpstr>Chile</vt:lpstr>
      <vt:lpstr>Paraguay</vt:lpstr>
      <vt:lpstr>Argentina</vt:lpstr>
      <vt:lpstr>Venezuela </vt:lpstr>
      <vt:lpstr>Uruguay</vt:lpstr>
      <vt:lpstr>PowerPoint Presentation</vt:lpstr>
      <vt:lpstr>Guatemala</vt:lpstr>
      <vt:lpstr>Belize</vt:lpstr>
      <vt:lpstr>El Salvador</vt:lpstr>
      <vt:lpstr>Honduras</vt:lpstr>
      <vt:lpstr>Nicaragua</vt:lpstr>
      <vt:lpstr>Costa Rica</vt:lpstr>
      <vt:lpstr>Panama</vt:lpstr>
      <vt:lpstr>Cuba</vt:lpstr>
      <vt:lpstr>Dominican Republic</vt:lpstr>
      <vt:lpstr>Puerto Rico</vt:lpstr>
      <vt:lpstr>North America</vt:lpstr>
      <vt:lpstr>Mexico</vt:lpstr>
      <vt:lpstr>United States</vt:lpstr>
      <vt:lpstr>So Why Are You Learning Spanish?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Speaking Countries</dc:title>
  <cp:lastModifiedBy>Nilda Vargas</cp:lastModifiedBy>
  <cp:revision>1</cp:revision>
  <dcterms:modified xsi:type="dcterms:W3CDTF">2020-09-22T23:45:03Z</dcterms:modified>
</cp:coreProperties>
</file>