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x8I6+mMB0qE08Rlm87AtuqItl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421930-2A11-43D0-9ED4-7B49FE8A8017}">
  <a:tblStyle styleId="{D5421930-2A11-43D0-9ED4-7B49FE8A801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50a6eed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50a6eed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50a6eed5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50a6eed5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1.gif"/><Relationship Id="rId7" Type="http://schemas.openxmlformats.org/officeDocument/2006/relationships/image" Target="../media/image8.gif"/><Relationship Id="rId12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11" Type="http://schemas.openxmlformats.org/officeDocument/2006/relationships/image" Target="../media/image3.jpg"/><Relationship Id="rId5" Type="http://schemas.openxmlformats.org/officeDocument/2006/relationships/image" Target="../media/image13.gif"/><Relationship Id="rId10" Type="http://schemas.openxmlformats.org/officeDocument/2006/relationships/image" Target="../media/image6.gif"/><Relationship Id="rId4" Type="http://schemas.openxmlformats.org/officeDocument/2006/relationships/image" Target="../media/image12.gif"/><Relationship Id="rId9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question+emoticon&amp;source=images&amp;cd=&amp;cad=rja&amp;docid=vL7yPh2vG2RJSM&amp;tbnid=pIFHKmHrh4sEyM:&amp;ved=0CAUQjRw&amp;url=http://www.bloggertrix.com/2011/06/how-to-unlock-zte-hsdpa-modem-free.html&amp;ei=pJrBUZyOFIuWhQflvIHIBw&amp;psig=AFQjCNHVbzfEElE-wxQX93p8535mzxODHQ&amp;ust=13717289184872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>
            <a:spLocks noGrp="1"/>
          </p:cNvSpPr>
          <p:nvPr>
            <p:ph type="ctrTitle"/>
          </p:nvPr>
        </p:nvSpPr>
        <p:spPr>
          <a:xfrm>
            <a:off x="611560" y="57277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n-GB" sz="6000">
                <a:latin typeface="Comic Sans MS"/>
                <a:ea typeface="Comic Sans MS"/>
                <a:cs typeface="Comic Sans MS"/>
                <a:sym typeface="Comic Sans MS"/>
              </a:rPr>
              <a:t>¿Qué tiempo hace?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0" name="Google Shape;160;p1"/>
          <p:cNvSpPr txBox="1"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Objetivo: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 up to 10 phrases to describe the weather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251520" y="116632"/>
            <a:ext cx="5040560" cy="477054"/>
          </a:xfrm>
          <a:prstGeom prst="rect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fecha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2" name="Google Shape;162;p1" descr="http://images.zaazu.com/img/rain-rain-raindrops-girl-smiley-emoticon-000206-larg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856" y="2276872"/>
            <a:ext cx="2448272" cy="2111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/>
          <p:nvPr/>
        </p:nvSpPr>
        <p:spPr>
          <a:xfrm>
            <a:off x="251520" y="3861048"/>
            <a:ext cx="4104456" cy="70788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llueve 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5436096" y="3861048"/>
            <a:ext cx="3240360" cy="70788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nieva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4" name="Google Shape;234;p8" descr="http://images.zaazu.com/img/Rain-animated-animation-rain-smiley-emoticon-000400-larg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980728"/>
            <a:ext cx="2460263" cy="2616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 descr="http://www.directsmiley.com/cat/2010/0/1015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7557" y="1484784"/>
            <a:ext cx="2346939" cy="2240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n-GB" sz="6000">
                <a:latin typeface="Comic Sans MS"/>
                <a:ea typeface="Comic Sans MS"/>
                <a:cs typeface="Comic Sans MS"/>
                <a:sym typeface="Comic Sans MS"/>
              </a:rPr>
              <a:t>Bingo!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1" name="Google Shape;24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  <a:t>   Choose 4 phrases and write them in your book. Cross them off as I say them. First to cross all theirs off wins!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  <a:t>hace calor 		hay niebla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  <a:t>hace frío			hace sol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  <a:t>hay tormenta		llueve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  <a:t>nieva				hace buen tiempo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  <a:t>hace mal tiempo 	hace viento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107504" y="147990"/>
            <a:ext cx="1728192" cy="369332"/>
          </a:xfrm>
          <a:prstGeom prst="rect">
            <a:avLst/>
          </a:prstGeom>
          <a:solidFill>
            <a:srgbClr val="FF99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diez minutos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>
            <a:spLocks noGrp="1"/>
          </p:cNvSpPr>
          <p:nvPr>
            <p:ph type="body" idx="1"/>
          </p:nvPr>
        </p:nvSpPr>
        <p:spPr>
          <a:xfrm>
            <a:off x="4644008" y="0"/>
            <a:ext cx="4701208" cy="177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GB" sz="2240">
                <a:latin typeface="Comic Sans MS"/>
                <a:ea typeface="Comic Sans MS"/>
                <a:cs typeface="Comic Sans MS"/>
                <a:sym typeface="Comic Sans MS"/>
              </a:rPr>
              <a:t>Copy out the vocab in your books. You need: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en-GB" sz="2240">
                <a:latin typeface="Comic Sans MS"/>
                <a:ea typeface="Comic Sans MS"/>
                <a:cs typeface="Comic Sans MS"/>
                <a:sym typeface="Comic Sans MS"/>
              </a:rPr>
              <a:t>The phrase in Spanish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en-GB" sz="2240">
                <a:latin typeface="Comic Sans MS"/>
                <a:ea typeface="Comic Sans MS"/>
                <a:cs typeface="Comic Sans MS"/>
                <a:sym typeface="Comic Sans MS"/>
              </a:rPr>
              <a:t>The phrase in English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AutoNum type="arabicPeriod"/>
            </a:pPr>
            <a:r>
              <a:rPr lang="en-GB" sz="2240">
                <a:latin typeface="Comic Sans MS"/>
                <a:ea typeface="Comic Sans MS"/>
                <a:cs typeface="Comic Sans MS"/>
                <a:sym typeface="Comic Sans MS"/>
              </a:rPr>
              <a:t>A picture </a:t>
            </a:r>
            <a:endParaRPr/>
          </a:p>
          <a:p>
            <a:pPr marL="514350" lvl="0" indent="-51435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4350" lvl="0" indent="-51435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4350" lvl="0" indent="-37211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9" name="Google Shape;249;p10" descr="http://images.zaazu.com/img/Rain-animated-animation-rain-smiley-emoticon-000400-larg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4941168"/>
            <a:ext cx="1656184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 descr="http://www.directsmiley.com/cat/2010/0/1015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720" y="5229200"/>
            <a:ext cx="1706362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http://i.minus.com/iXy4zXidjjD1g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9912" y="5345832"/>
            <a:ext cx="201622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 descr="http://s3.favim.com/orig/44/black-and-white-fog-foggy-forest-Favim.com-369984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0152" y="5157193"/>
            <a:ext cx="1656184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0" descr="http://i717.photobucket.com/albums/ww173/prestonjjrtr/Smileys%20Holidays/Autumn%20Fall/bth_wind_2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573016"/>
            <a:ext cx="2051720" cy="163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0" descr="http://i717.photobucket.com/albums/ww173/prestonjjrtr/Smileys%20Summer/bth_1lg176summer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3648" y="3645024"/>
            <a:ext cx="237793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0" descr="http://smileys.on-my-web.com/repository/MSN_Emoticons/MSN-Emoticon-hot-023.gi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59824" y="5301208"/>
            <a:ext cx="1584176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" descr="http://smileys.on-my-web.com/repository/MSN_Emoticons/MSN-Emoticon-cold-017.gif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24328" y="3645024"/>
            <a:ext cx="1619672" cy="162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0" descr="http://www.hittrax.com.au/images/artists/smiley_ok_right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07905" y="3573016"/>
            <a:ext cx="1944216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0" descr="http://i999.photobucket.com/albums/af120/surrealone/emoticons/bth_thumbsdown.gif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24128" y="3645024"/>
            <a:ext cx="1799738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/>
          <p:nvPr/>
        </p:nvSpPr>
        <p:spPr>
          <a:xfrm>
            <a:off x="0" y="3573016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sz="2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1979712" y="3573016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/>
          </a:p>
        </p:txBody>
      </p:sp>
      <p:sp>
        <p:nvSpPr>
          <p:cNvPr id="261" name="Google Shape;261;p10"/>
          <p:cNvSpPr txBox="1"/>
          <p:nvPr/>
        </p:nvSpPr>
        <p:spPr>
          <a:xfrm>
            <a:off x="3707904" y="3573016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  <p:sp>
        <p:nvSpPr>
          <p:cNvPr id="262" name="Google Shape;262;p10"/>
          <p:cNvSpPr txBox="1"/>
          <p:nvPr/>
        </p:nvSpPr>
        <p:spPr>
          <a:xfrm>
            <a:off x="5724128" y="3573016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sp>
        <p:nvSpPr>
          <p:cNvPr id="263" name="Google Shape;263;p10"/>
          <p:cNvSpPr txBox="1"/>
          <p:nvPr/>
        </p:nvSpPr>
        <p:spPr>
          <a:xfrm>
            <a:off x="7596336" y="3645024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 sz="2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0" y="5229200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2051720" y="5229200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/>
          </a:p>
        </p:txBody>
      </p:sp>
      <p:sp>
        <p:nvSpPr>
          <p:cNvPr id="266" name="Google Shape;266;p10"/>
          <p:cNvSpPr txBox="1"/>
          <p:nvPr/>
        </p:nvSpPr>
        <p:spPr>
          <a:xfrm>
            <a:off x="3779912" y="5229200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endParaRPr/>
          </a:p>
        </p:txBody>
      </p:sp>
      <p:sp>
        <p:nvSpPr>
          <p:cNvPr id="267" name="Google Shape;267;p10"/>
          <p:cNvSpPr txBox="1"/>
          <p:nvPr/>
        </p:nvSpPr>
        <p:spPr>
          <a:xfrm>
            <a:off x="5868144" y="5157192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/>
          </a:p>
        </p:txBody>
      </p:sp>
      <p:sp>
        <p:nvSpPr>
          <p:cNvPr id="268" name="Google Shape;268;p10"/>
          <p:cNvSpPr txBox="1"/>
          <p:nvPr/>
        </p:nvSpPr>
        <p:spPr>
          <a:xfrm>
            <a:off x="7524328" y="5157192"/>
            <a:ext cx="603176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endParaRPr sz="2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323528" y="1556792"/>
            <a:ext cx="6696744" cy="201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ic Sans MS"/>
              <a:buAutoNum type="arabicPeriod"/>
            </a:pPr>
            <a:r>
              <a:rPr lang="en-GB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viento</a:t>
            </a:r>
            <a:endParaRPr sz="2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ic Sans MS"/>
              <a:buAutoNum type="arabicPeriod"/>
            </a:pPr>
            <a:r>
              <a:rPr lang="en-GB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sol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ic Sans MS"/>
              <a:buAutoNum type="arabicPeriod"/>
            </a:pPr>
            <a:r>
              <a:rPr lang="en-GB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buen tiempo</a:t>
            </a:r>
            <a:endParaRPr sz="2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ic Sans MS"/>
              <a:buAutoNum type="arabicPeriod"/>
            </a:pPr>
            <a:r>
              <a:rPr lang="en-GB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mal tiempo</a:t>
            </a:r>
            <a:endParaRPr sz="2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ic Sans MS"/>
              <a:buAutoNum type="arabicPeriod"/>
            </a:pPr>
            <a:r>
              <a:rPr lang="en-GB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frío</a:t>
            </a:r>
            <a:endParaRPr sz="2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3779912" y="1556792"/>
            <a:ext cx="6696744" cy="201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Llueve</a:t>
            </a:r>
            <a:endParaRPr sz="2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 Nieva</a:t>
            </a:r>
            <a:endParaRPr sz="2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 Hay tormenta</a:t>
            </a:r>
            <a:endParaRPr sz="2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 Hay niebla</a:t>
            </a:r>
            <a:endParaRPr sz="2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Hace calor </a:t>
            </a:r>
            <a:endParaRPr sz="2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F9CDA-3E0A-4B2F-B9D5-5BE99EAF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/>
          <p:nvPr/>
        </p:nvSpPr>
        <p:spPr>
          <a:xfrm>
            <a:off x="0" y="0"/>
            <a:ext cx="4690864" cy="778098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GB" sz="5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¡Escuchad!</a:t>
            </a:r>
            <a:endParaRPr sz="5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971600" y="1124744"/>
            <a:ext cx="7056784" cy="54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AutoNum type="arabicPeriod"/>
            </a:pPr>
            <a:r>
              <a:rPr lang="en-GB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cold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AutoNum type="arabicPeriod"/>
            </a:pPr>
            <a:r>
              <a:rPr lang="en-GB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good/nice weather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AutoNum type="arabicPeriod"/>
            </a:pPr>
            <a:r>
              <a:rPr lang="en-GB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snowing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AutoNum type="arabicPeriod"/>
            </a:pPr>
            <a:r>
              <a:rPr lang="en-GB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hot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AutoNum type="arabicPeriod"/>
            </a:pPr>
            <a:r>
              <a:rPr lang="en-GB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windy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AutoNum type="arabicPeriod"/>
            </a:pPr>
            <a:r>
              <a:rPr lang="en-GB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bad weather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AutoNum type="arabicPeriod"/>
            </a:pPr>
            <a:r>
              <a:rPr lang="en-GB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raining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AutoNum type="arabicPeriod"/>
            </a:pPr>
            <a:r>
              <a:rPr lang="en-GB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foggy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AutoNum type="arabicPeriod"/>
            </a:pPr>
            <a:r>
              <a:rPr lang="en-GB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stormy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AutoNum type="arabicPeriod"/>
            </a:pPr>
            <a:r>
              <a:rPr lang="en-GB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sunny</a:t>
            </a:r>
            <a:endParaRPr sz="3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1475656" y="1052736"/>
            <a:ext cx="4464496" cy="576064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1475656" y="1772816"/>
            <a:ext cx="4464496" cy="576064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1475656" y="2348880"/>
            <a:ext cx="4464496" cy="432048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1547664" y="2924944"/>
            <a:ext cx="4464496" cy="432048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1475656" y="3429000"/>
            <a:ext cx="4464496" cy="432048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1475656" y="3933056"/>
            <a:ext cx="4464496" cy="432048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1475656" y="4437112"/>
            <a:ext cx="4464496" cy="432048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1475656" y="5013176"/>
            <a:ext cx="4464496" cy="432048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1547664" y="5517232"/>
            <a:ext cx="4464496" cy="432048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1691680" y="6093296"/>
            <a:ext cx="4464496" cy="432048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2"/>
          <p:cNvPicPr preferRelativeResize="0"/>
          <p:nvPr/>
        </p:nvPicPr>
        <p:blipFill rotWithShape="1">
          <a:blip r:embed="rId3">
            <a:alphaModFix/>
          </a:blip>
          <a:srcRect l="28506" t="9844" r="29161" b="10453"/>
          <a:stretch/>
        </p:blipFill>
        <p:spPr>
          <a:xfrm>
            <a:off x="1259632" y="1531640"/>
            <a:ext cx="6048672" cy="532636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2"/>
          <p:cNvSpPr txBox="1"/>
          <p:nvPr/>
        </p:nvSpPr>
        <p:spPr>
          <a:xfrm>
            <a:off x="4067944" y="1628800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sz="26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6732240" y="3140968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/>
          </a:p>
        </p:txBody>
      </p:sp>
      <p:sp>
        <p:nvSpPr>
          <p:cNvPr id="294" name="Google Shape;294;p12"/>
          <p:cNvSpPr txBox="1"/>
          <p:nvPr/>
        </p:nvSpPr>
        <p:spPr>
          <a:xfrm>
            <a:off x="5004048" y="3429000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  <p:sp>
        <p:nvSpPr>
          <p:cNvPr id="295" name="Google Shape;295;p12"/>
          <p:cNvSpPr txBox="1"/>
          <p:nvPr/>
        </p:nvSpPr>
        <p:spPr>
          <a:xfrm>
            <a:off x="3275856" y="4653136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sp>
        <p:nvSpPr>
          <p:cNvPr id="296" name="Google Shape;296;p12"/>
          <p:cNvSpPr txBox="1"/>
          <p:nvPr/>
        </p:nvSpPr>
        <p:spPr>
          <a:xfrm>
            <a:off x="2339752" y="5733256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/>
          </a:p>
        </p:txBody>
      </p:sp>
      <p:sp>
        <p:nvSpPr>
          <p:cNvPr id="297" name="Google Shape;297;p12"/>
          <p:cNvSpPr txBox="1"/>
          <p:nvPr/>
        </p:nvSpPr>
        <p:spPr>
          <a:xfrm>
            <a:off x="5436096" y="5733256"/>
            <a:ext cx="360040" cy="49244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/>
          </a:p>
        </p:txBody>
      </p:sp>
      <p:sp>
        <p:nvSpPr>
          <p:cNvPr id="298" name="Google Shape;298;p12"/>
          <p:cNvSpPr/>
          <p:nvPr/>
        </p:nvSpPr>
        <p:spPr>
          <a:xfrm>
            <a:off x="0" y="0"/>
            <a:ext cx="4464496" cy="194421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2"/>
          <p:cNvSpPr txBox="1"/>
          <p:nvPr/>
        </p:nvSpPr>
        <p:spPr>
          <a:xfrm>
            <a:off x="611560" y="404664"/>
            <a:ext cx="385192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omic Sans MS"/>
              <a:buNone/>
            </a:pPr>
            <a:r>
              <a:rPr lang="en-GB" sz="4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tiempo hace?</a:t>
            </a:r>
            <a:endParaRPr sz="4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4679504" y="0"/>
            <a:ext cx="4464496" cy="1944216"/>
          </a:xfrm>
          <a:prstGeom prst="wedgeEllipseCallout">
            <a:avLst>
              <a:gd name="adj1" fmla="val 40927"/>
              <a:gd name="adj2" fmla="val 60329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5004048" y="404664"/>
            <a:ext cx="385192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……</a:t>
            </a:r>
            <a:endParaRPr sz="6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2" name="Google Shape;302;p12" descr="http://www.olafsmetalwork.nl/DICE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362724">
            <a:off x="5829305" y="2840172"/>
            <a:ext cx="499110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p13"/>
          <p:cNvGraphicFramePr/>
          <p:nvPr/>
        </p:nvGraphicFramePr>
        <p:xfrm>
          <a:off x="179512" y="85395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{D5421930-2A11-43D0-9ED4-7B49FE8A8017}</a:tableStyleId>
              </a:tblPr>
              <a:tblGrid>
                <a:gridCol w="212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5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8" name="Google Shape;308;p13" descr="http://netanimations.net/Moving-picture-treasure-chest-with-shining-gold-animated-gif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764704"/>
            <a:ext cx="1761282" cy="13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>
            <a:spLocks noGrp="1"/>
          </p:cNvSpPr>
          <p:nvPr>
            <p:ph type="title"/>
          </p:nvPr>
        </p:nvSpPr>
        <p:spPr>
          <a:xfrm>
            <a:off x="914400" y="-2434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GB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Plenary: ¡La Isla del Tesoro! </a:t>
            </a:r>
            <a:endParaRPr sz="4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0" name="Google Shape;310;p13" descr="http://yoursmiles.org/hsmile/pirates/t3824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71400"/>
            <a:ext cx="1124742" cy="112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3" descr="http://netanimations.net/Moving-picture-treasure-chest-with-shining-gold-animated-gif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2420888"/>
            <a:ext cx="1728192" cy="133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3" descr="http://netanimations.net/Moving-picture-treasure-chest-with-shining-gold-animated-gif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240" y="2348880"/>
            <a:ext cx="1944214" cy="149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3" descr="http://netanimations.net/Moving-picture-treasure-chest-with-shining-gold-animated-gif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5359829"/>
            <a:ext cx="1944214" cy="149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3" descr="http://fc03.deviantart.net/fs70/f/2011/049/0/e/deviant_potato_by_shattered09-d39v7v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8" y="4221088"/>
            <a:ext cx="1489561" cy="99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3" descr="http://fc03.deviantart.net/fs70/f/2011/049/0/e/deviant_potato_by_shattered09-d39v7v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544" y="2636912"/>
            <a:ext cx="1489561" cy="99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3" descr="http://fc03.deviantart.net/fs70/f/2011/049/0/e/deviant_potato_by_shattered09-d39v7v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3768" y="5859760"/>
            <a:ext cx="1489561" cy="99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3" descr="http://fc03.deviantart.net/fs70/f/2011/049/0/e/deviant_potato_by_shattered09-d39v7v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7784" y="1196752"/>
            <a:ext cx="1489561" cy="99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3" descr="http://fc03.deviantart.net/fs70/f/2011/049/0/e/deviant_potato_by_shattered09-d39v7v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0032" y="4149080"/>
            <a:ext cx="1489561" cy="99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" descr="http://www.illustrationsof.com/royalty-free-gold-coin-clipart-illustration-1070819tn.jpg"/>
          <p:cNvPicPr preferRelativeResize="0"/>
          <p:nvPr/>
        </p:nvPicPr>
        <p:blipFill rotWithShape="1">
          <a:blip r:embed="rId6">
            <a:alphaModFix/>
          </a:blip>
          <a:srcRect l="-5815" t="4320" r="1139" b="30881"/>
          <a:stretch/>
        </p:blipFill>
        <p:spPr>
          <a:xfrm>
            <a:off x="4644008" y="2564904"/>
            <a:ext cx="12961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3" descr="http://www.illustrationsof.com/royalty-free-gold-coin-clipart-illustration-1070819tn.jpg"/>
          <p:cNvPicPr preferRelativeResize="0"/>
          <p:nvPr/>
        </p:nvPicPr>
        <p:blipFill rotWithShape="1">
          <a:blip r:embed="rId6">
            <a:alphaModFix/>
          </a:blip>
          <a:srcRect l="-5815" t="4320" r="1139" b="30881"/>
          <a:stretch/>
        </p:blipFill>
        <p:spPr>
          <a:xfrm>
            <a:off x="6948264" y="5517232"/>
            <a:ext cx="12961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3" descr="http://www.illustrationsof.com/royalty-free-gold-coin-clipart-illustration-1070819tn.jpg"/>
          <p:cNvPicPr preferRelativeResize="0"/>
          <p:nvPr/>
        </p:nvPicPr>
        <p:blipFill rotWithShape="1">
          <a:blip r:embed="rId6">
            <a:alphaModFix/>
          </a:blip>
          <a:srcRect l="-5815" t="4320" r="1139" b="30881"/>
          <a:stretch/>
        </p:blipFill>
        <p:spPr>
          <a:xfrm>
            <a:off x="6876256" y="1052736"/>
            <a:ext cx="12961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3" descr="http://www.illustrationsof.com/royalty-free-gold-coin-clipart-illustration-1070819tn.jpg"/>
          <p:cNvPicPr preferRelativeResize="0"/>
          <p:nvPr/>
        </p:nvPicPr>
        <p:blipFill rotWithShape="1">
          <a:blip r:embed="rId6">
            <a:alphaModFix/>
          </a:blip>
          <a:srcRect l="-5815" t="4320" r="1139" b="30881"/>
          <a:stretch/>
        </p:blipFill>
        <p:spPr>
          <a:xfrm>
            <a:off x="6948264" y="4077072"/>
            <a:ext cx="12961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3" descr="http://www.illustrationsof.com/royalty-free-gold-coin-clipart-illustration-1070819tn.jpg"/>
          <p:cNvPicPr preferRelativeResize="0"/>
          <p:nvPr/>
        </p:nvPicPr>
        <p:blipFill rotWithShape="1">
          <a:blip r:embed="rId6">
            <a:alphaModFix/>
          </a:blip>
          <a:srcRect l="-5815" t="4320" r="1139" b="30881"/>
          <a:stretch/>
        </p:blipFill>
        <p:spPr>
          <a:xfrm>
            <a:off x="323528" y="1124744"/>
            <a:ext cx="12961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3" descr="http://www.illustrationsof.com/royalty-free-gold-coin-clipart-illustration-1070819tn.jpg"/>
          <p:cNvPicPr preferRelativeResize="0"/>
          <p:nvPr/>
        </p:nvPicPr>
        <p:blipFill rotWithShape="1">
          <a:blip r:embed="rId6">
            <a:alphaModFix/>
          </a:blip>
          <a:srcRect l="-5815" t="4320" r="1139" b="30881"/>
          <a:stretch/>
        </p:blipFill>
        <p:spPr>
          <a:xfrm>
            <a:off x="2555776" y="4149080"/>
            <a:ext cx="12961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3" descr="http://www.illustrationsof.com/royalty-free-gold-coin-clipart-illustration-1070819tn.jpg"/>
          <p:cNvPicPr preferRelativeResize="0"/>
          <p:nvPr/>
        </p:nvPicPr>
        <p:blipFill rotWithShape="1">
          <a:blip r:embed="rId6">
            <a:alphaModFix/>
          </a:blip>
          <a:srcRect l="-5815" t="4320" r="1139" b="30881"/>
          <a:stretch/>
        </p:blipFill>
        <p:spPr>
          <a:xfrm>
            <a:off x="467544" y="5517232"/>
            <a:ext cx="129614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3"/>
          <p:cNvSpPr/>
          <p:nvPr/>
        </p:nvSpPr>
        <p:spPr>
          <a:xfrm>
            <a:off x="2339752" y="5373216"/>
            <a:ext cx="2123728" cy="1484784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Barcelona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stormy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251520" y="836712"/>
            <a:ext cx="2088232" cy="1484784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Next time…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6516216" y="5373216"/>
            <a:ext cx="2304256" cy="1484784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describe the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weather today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6588224" y="3861048"/>
            <a:ext cx="2304256" cy="1484784"/>
          </a:xfrm>
          <a:prstGeom prst="rect">
            <a:avLst/>
          </a:prstGeom>
          <a:solidFill>
            <a:srgbClr val="66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hot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0" name="Google Shape;330;p13"/>
          <p:cNvSpPr/>
          <p:nvPr/>
        </p:nvSpPr>
        <p:spPr>
          <a:xfrm>
            <a:off x="4355976" y="3861048"/>
            <a:ext cx="2160240" cy="1484784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‘weather’ 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Spanish?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2339752" y="2348880"/>
            <a:ext cx="2160240" cy="1484784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Madrid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hay niebla</a:t>
            </a:r>
            <a:endParaRPr sz="23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pero en Sevilla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calor</a:t>
            </a:r>
            <a:endParaRPr sz="23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4427984" y="836712"/>
            <a:ext cx="2160240" cy="1484784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Hoy hace…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251520" y="3861048"/>
            <a:ext cx="2088232" cy="1484784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‘There are/is’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español?</a:t>
            </a:r>
            <a:endParaRPr sz="23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2267744" y="836712"/>
            <a:ext cx="2232248" cy="1484784"/>
          </a:xfrm>
          <a:prstGeom prst="rect">
            <a:avLst/>
          </a:prstGeom>
          <a:solidFill>
            <a:srgbClr val="66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typical Spanish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weather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6588224" y="908720"/>
            <a:ext cx="2304256" cy="1484784"/>
          </a:xfrm>
          <a:prstGeom prst="rect">
            <a:avLst/>
          </a:prstGeom>
          <a:solidFill>
            <a:srgbClr val="66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calor</a:t>
            </a:r>
            <a:endParaRPr sz="21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251520" y="5373216"/>
            <a:ext cx="2052736" cy="1484784"/>
          </a:xfrm>
          <a:prstGeom prst="rect">
            <a:avLst/>
          </a:prstGeom>
          <a:solidFill>
            <a:srgbClr val="66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Hoy no hace…</a:t>
            </a:r>
            <a:endParaRPr sz="21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179512" y="2204864"/>
            <a:ext cx="2088232" cy="1584176"/>
          </a:xfrm>
          <a:prstGeom prst="rect">
            <a:avLst/>
          </a:prstGeom>
          <a:solidFill>
            <a:srgbClr val="66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hot and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it is sunny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2339752" y="3861048"/>
            <a:ext cx="2016224" cy="1484784"/>
          </a:xfrm>
          <a:prstGeom prst="rect">
            <a:avLst/>
          </a:prstGeom>
          <a:solidFill>
            <a:srgbClr val="66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Level 3?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4427984" y="2348880"/>
            <a:ext cx="2088232" cy="1484784"/>
          </a:xfrm>
          <a:prstGeom prst="rect">
            <a:avLst/>
          </a:prstGeom>
          <a:solidFill>
            <a:srgbClr val="66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Today 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learned…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4427984" y="5373216"/>
            <a:ext cx="2088232" cy="1484784"/>
          </a:xfrm>
          <a:prstGeom prst="rect">
            <a:avLst/>
          </a:prstGeom>
          <a:solidFill>
            <a:srgbClr val="66FF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types of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weather</a:t>
            </a:r>
            <a:endParaRPr sz="25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6588224" y="2348880"/>
            <a:ext cx="2304256" cy="1484784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windy</a:t>
            </a:r>
            <a:endParaRPr sz="2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8 questions!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Google Shape;168;p2"/>
          <p:cNvSpPr txBox="1">
            <a:spLocks noGrp="1"/>
          </p:cNvSpPr>
          <p:nvPr>
            <p:ph type="body" idx="1"/>
          </p:nvPr>
        </p:nvSpPr>
        <p:spPr>
          <a:xfrm>
            <a:off x="179512" y="1052736"/>
            <a:ext cx="9145016" cy="580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AutoNum type="arabicPeriod"/>
            </a:pPr>
            <a:r>
              <a:rPr lang="en-GB" sz="2720" b="1">
                <a:latin typeface="Comic Sans MS"/>
                <a:ea typeface="Comic Sans MS"/>
                <a:cs typeface="Comic Sans MS"/>
                <a:sym typeface="Comic Sans MS"/>
              </a:rPr>
              <a:t> What do you think the weather is like in Spain?</a:t>
            </a: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AutoNum type="arabicPeriod"/>
            </a:pPr>
            <a:r>
              <a:rPr lang="en-GB" sz="2720" b="1">
                <a:latin typeface="Comic Sans MS"/>
                <a:ea typeface="Comic Sans MS"/>
                <a:cs typeface="Comic Sans MS"/>
                <a:sym typeface="Comic Sans MS"/>
              </a:rPr>
              <a:t>If I can say single words, what level is that?</a:t>
            </a: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rgbClr val="7030A0"/>
              </a:buClr>
              <a:buSzPts val="2720"/>
              <a:buFont typeface="Calibri"/>
              <a:buAutoNum type="arabicPeriod"/>
            </a:pPr>
            <a:r>
              <a:rPr lang="en-GB" sz="272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What does ‘hay’ mean? </a:t>
            </a: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AutoNum type="arabicPeriod"/>
            </a:pPr>
            <a:r>
              <a:rPr lang="en-GB" sz="2720" b="1">
                <a:latin typeface="Comic Sans MS"/>
                <a:ea typeface="Comic Sans MS"/>
                <a:cs typeface="Comic Sans MS"/>
                <a:sym typeface="Comic Sans MS"/>
              </a:rPr>
              <a:t> What is the Spanish for ‘and’?</a:t>
            </a: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rgbClr val="7030A0"/>
              </a:buClr>
              <a:buSzPts val="2720"/>
              <a:buFont typeface="Calibri"/>
              <a:buAutoNum type="arabicPeriod"/>
            </a:pPr>
            <a:r>
              <a:rPr lang="en-GB" sz="272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If I can use connecting words like ‘and’, what level am I working at?</a:t>
            </a: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AutoNum type="arabicPeriod"/>
            </a:pPr>
            <a:r>
              <a:rPr lang="en-GB" sz="2720" b="1">
                <a:latin typeface="Comic Sans MS"/>
                <a:ea typeface="Comic Sans MS"/>
                <a:cs typeface="Comic Sans MS"/>
                <a:sym typeface="Comic Sans MS"/>
              </a:rPr>
              <a:t> What does ‘tiempo’ mean? </a:t>
            </a: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rgbClr val="7030A0"/>
              </a:buClr>
              <a:buSzPts val="2720"/>
              <a:buFont typeface="Calibri"/>
              <a:buAutoNum type="arabicPeriod"/>
            </a:pPr>
            <a:r>
              <a:rPr lang="en-GB" sz="272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What do I do if I need help?</a:t>
            </a:r>
            <a:r>
              <a:rPr lang="en-GB" sz="272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683568" y="1052736"/>
            <a:ext cx="8460432" cy="576064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107504" y="147990"/>
            <a:ext cx="1728192" cy="369332"/>
          </a:xfrm>
          <a:prstGeom prst="rect">
            <a:avLst/>
          </a:prstGeom>
          <a:solidFill>
            <a:srgbClr val="FF99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Diez minutos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683568" y="1844824"/>
            <a:ext cx="8460432" cy="576064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683568" y="2564904"/>
            <a:ext cx="8460432" cy="576064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683568" y="3284984"/>
            <a:ext cx="8460432" cy="576064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683568" y="4077072"/>
            <a:ext cx="8460432" cy="1008112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683568" y="5301208"/>
            <a:ext cx="8460432" cy="576064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683568" y="6021288"/>
            <a:ext cx="8460432" cy="576064"/>
          </a:xfrm>
          <a:prstGeom prst="rect">
            <a:avLst/>
          </a:prstGeom>
          <a:solidFill>
            <a:srgbClr val="99FF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50a6eed58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a50a6eed58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50a6eed58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a50a6eed58_0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" descr="http://t3.gstatic.com/images?q=tbn:ANd9GcRcYPRarPc8ECwrmkJB6r8IZa68RtjVaUxhYgRAKKeXXyIQ_SLD3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4005063"/>
            <a:ext cx="1696963" cy="160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/>
          <p:nvPr/>
        </p:nvSpPr>
        <p:spPr>
          <a:xfrm>
            <a:off x="107504" y="147990"/>
            <a:ext cx="1728192" cy="369332"/>
          </a:xfrm>
          <a:prstGeom prst="rect">
            <a:avLst/>
          </a:prstGeom>
          <a:solidFill>
            <a:srgbClr val="FF99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Diez minutos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755576" y="220486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tiempo hace?</a:t>
            </a:r>
            <a:endParaRPr sz="6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/>
          <p:nvPr/>
        </p:nvSpPr>
        <p:spPr>
          <a:xfrm>
            <a:off x="251520" y="3861048"/>
            <a:ext cx="4104456" cy="132343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buen tiempo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5436096" y="3861048"/>
            <a:ext cx="3240360" cy="132343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mal tiempo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2" name="Google Shape;202;p4" descr="http://www.hittrax.com.au/images/artists/smiley_ok_righ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268760"/>
            <a:ext cx="3051507" cy="235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 descr="http://i999.photobucket.com/albums/af120/surrealone/emoticons/bth_thumbsdown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112" y="1340768"/>
            <a:ext cx="2703934" cy="2271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/>
          <p:nvPr/>
        </p:nvSpPr>
        <p:spPr>
          <a:xfrm>
            <a:off x="251520" y="3861048"/>
            <a:ext cx="4104456" cy="70788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calor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5436096" y="3861048"/>
            <a:ext cx="3240360" cy="70788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frío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0" name="Google Shape;210;p5" descr="http://smileys.on-my-web.com/repository/MSN_Emoticons/MSN-Emoticon-hot-02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750302"/>
            <a:ext cx="2536676" cy="279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" descr="http://smileys.on-my-web.com/repository/MSN_Emoticons/MSN-Emoticon-cold-017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080" y="836712"/>
            <a:ext cx="2826684" cy="254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 txBox="1"/>
          <p:nvPr/>
        </p:nvSpPr>
        <p:spPr>
          <a:xfrm>
            <a:off x="251520" y="3861048"/>
            <a:ext cx="4104456" cy="70788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sol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5436096" y="3861048"/>
            <a:ext cx="3240360" cy="70788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hace viento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8" name="Google Shape;218;p6" descr="http://i717.photobucket.com/albums/ww173/prestonjjrtr/Smileys%20Summer/bth_1lg176summer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8" y="1844824"/>
            <a:ext cx="4255247" cy="163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 descr="http://i717.photobucket.com/albums/ww173/prestonjjrtr/Smileys%20Holidays/Autumn%20Fall/bth_wind_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8016" y="1844824"/>
            <a:ext cx="3594042" cy="1778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7" descr="http://s3.favim.com/orig/44/black-and-white-fog-foggy-forest-Favim.com-369984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319009"/>
            <a:ext cx="4032448" cy="226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 descr="http://i.minus.com/iXy4zXidjjD1g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056" y="980661"/>
            <a:ext cx="3312368" cy="25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F9DA21-EE86-4097-B95D-45B5C143A25E}"/>
              </a:ext>
            </a:extLst>
          </p:cNvPr>
          <p:cNvSpPr txBox="1"/>
          <p:nvPr/>
        </p:nvSpPr>
        <p:spPr>
          <a:xfrm>
            <a:off x="467544" y="4081670"/>
            <a:ext cx="4104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hay </a:t>
            </a:r>
            <a:r>
              <a:rPr lang="en-GB" sz="2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niebla</a:t>
            </a:r>
            <a:endParaRPr lang="en-GB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On-screen Show (4:3)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1_Office Theme</vt:lpstr>
      <vt:lpstr>Office Theme</vt:lpstr>
      <vt:lpstr>¿Qué tiempo hace?</vt:lpstr>
      <vt:lpstr> 8 questions!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Bingo!</vt:lpstr>
      <vt:lpstr>PowerPoint Presentation</vt:lpstr>
      <vt:lpstr>PowerPoint Presentation</vt:lpstr>
      <vt:lpstr>PowerPoint Presentation</vt:lpstr>
      <vt:lpstr>Plenary: ¡La Isla del Tesoro!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tiempo hace?</dc:title>
  <dc:creator>Claire</dc:creator>
  <cp:lastModifiedBy>Nilda Vargas</cp:lastModifiedBy>
  <cp:revision>1</cp:revision>
  <dcterms:created xsi:type="dcterms:W3CDTF">2015-05-30T18:26:38Z</dcterms:created>
  <dcterms:modified xsi:type="dcterms:W3CDTF">2020-10-28T00:00:58Z</dcterms:modified>
</cp:coreProperties>
</file>